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58" r:id="rId5"/>
    <p:sldId id="257" r:id="rId6"/>
    <p:sldId id="25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236092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3502963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4152281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3177828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3263379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624044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4168108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1923030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3210781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1381906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23EB37-F28D-4175-9157-36D925CDDE07}" type="datetimeFigureOut">
              <a:rPr lang="en-US" smtClean="0"/>
              <a:t>5/3/2023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F501-2CB5-429A-9C3E-08223E763924}" type="slidenum">
              <a:rPr lang="en-US" smtClean="0"/>
              <a:t>‹#›</a:t>
            </a:fld>
            <a:endParaRPr lang="en-US" dirty="0"/>
          </a:p>
        </p:txBody>
      </p:sp>
    </p:spTree>
    <p:extLst>
      <p:ext uri="{BB962C8B-B14F-4D97-AF65-F5344CB8AC3E}">
        <p14:creationId xmlns:p14="http://schemas.microsoft.com/office/powerpoint/2010/main" val="2901849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53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23EB37-F28D-4175-9157-36D925CDDE07}" type="datetimeFigureOut">
              <a:rPr lang="en-US" smtClean="0"/>
              <a:t>5/3/2023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BF501-2CB5-429A-9C3E-08223E763924}" type="slidenum">
              <a:rPr lang="en-US" smtClean="0"/>
              <a:t>‹#›</a:t>
            </a:fld>
            <a:endParaRPr lang="en-US" dirty="0"/>
          </a:p>
        </p:txBody>
      </p:sp>
    </p:spTree>
    <p:extLst>
      <p:ext uri="{BB962C8B-B14F-4D97-AF65-F5344CB8AC3E}">
        <p14:creationId xmlns:p14="http://schemas.microsoft.com/office/powerpoint/2010/main" val="3179012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1295400"/>
          </a:xfrm>
        </p:spPr>
        <p:txBody>
          <a:bodyPr>
            <a:normAutofit/>
          </a:bodyPr>
          <a:lstStyle/>
          <a:p>
            <a:r>
              <a:rPr lang="en-US" sz="2200" b="1" u="sng" dirty="0" smtClean="0"/>
              <a:t>SHERBURNE-EARLVILLE BOARD OF EDUCATION</a:t>
            </a:r>
            <a:r>
              <a:rPr lang="en-US" u="sng" dirty="0" smtClean="0"/>
              <a:t/>
            </a:r>
            <a:br>
              <a:rPr lang="en-US" u="sng" dirty="0" smtClean="0"/>
            </a:br>
            <a:r>
              <a:rPr lang="en-US" sz="4200" b="1" dirty="0" smtClean="0"/>
              <a:t>2023 Candidate Thomas Jusianiec</a:t>
            </a:r>
            <a:endParaRPr lang="en-US" sz="4200" b="1" dirty="0"/>
          </a:p>
        </p:txBody>
      </p:sp>
      <p:sp>
        <p:nvSpPr>
          <p:cNvPr id="5" name="TextBox 4"/>
          <p:cNvSpPr txBox="1"/>
          <p:nvPr/>
        </p:nvSpPr>
        <p:spPr>
          <a:xfrm>
            <a:off x="2514600" y="3886200"/>
            <a:ext cx="184731" cy="369332"/>
          </a:xfrm>
          <a:prstGeom prst="rect">
            <a:avLst/>
          </a:prstGeom>
          <a:noFill/>
        </p:spPr>
        <p:txBody>
          <a:bodyPr wrap="none" rtlCol="0">
            <a:spAutoFit/>
          </a:bodyPr>
          <a:lstStyle/>
          <a:p>
            <a:endParaRPr lang="en-US" dirty="0"/>
          </a:p>
        </p:txBody>
      </p:sp>
      <p:sp>
        <p:nvSpPr>
          <p:cNvPr id="13" name="TextBox 12"/>
          <p:cNvSpPr txBox="1"/>
          <p:nvPr/>
        </p:nvSpPr>
        <p:spPr>
          <a:xfrm>
            <a:off x="1676400" y="2209800"/>
            <a:ext cx="184731" cy="369332"/>
          </a:xfrm>
          <a:prstGeom prst="rect">
            <a:avLst/>
          </a:prstGeom>
          <a:noFill/>
        </p:spPr>
        <p:txBody>
          <a:bodyPr wrap="none" rtlCol="0">
            <a:spAutoFit/>
          </a:bodyPr>
          <a:lstStyle/>
          <a:p>
            <a:endParaRPr lang="en-US" dirty="0"/>
          </a:p>
        </p:txBody>
      </p:sp>
      <p:sp>
        <p:nvSpPr>
          <p:cNvPr id="14" name="Rectangle 13"/>
          <p:cNvSpPr/>
          <p:nvPr/>
        </p:nvSpPr>
        <p:spPr>
          <a:xfrm>
            <a:off x="2699331" y="1447800"/>
            <a:ext cx="6216069" cy="5262979"/>
          </a:xfrm>
          <a:prstGeom prst="rect">
            <a:avLst/>
          </a:prstGeom>
        </p:spPr>
        <p:txBody>
          <a:bodyPr wrap="square">
            <a:spAutoFit/>
          </a:bodyPr>
          <a:lstStyle/>
          <a:p>
            <a:r>
              <a:rPr lang="en-US" sz="1600" dirty="0" smtClean="0">
                <a:latin typeface="Cambria" panose="02040503050406030204" pitchFamily="18" charset="0"/>
                <a:ea typeface="Cambria" panose="02040503050406030204" pitchFamily="18" charset="0"/>
              </a:rPr>
              <a:t>   My </a:t>
            </a:r>
            <a:r>
              <a:rPr lang="en-US" sz="1600" dirty="0">
                <a:latin typeface="Cambria" panose="02040503050406030204" pitchFamily="18" charset="0"/>
                <a:ea typeface="Cambria" panose="02040503050406030204" pitchFamily="18" charset="0"/>
              </a:rPr>
              <a:t>name is Thomas </a:t>
            </a:r>
            <a:r>
              <a:rPr lang="en-US" sz="1600" dirty="0" smtClean="0">
                <a:latin typeface="Cambria" panose="02040503050406030204" pitchFamily="18" charset="0"/>
                <a:ea typeface="Cambria" panose="02040503050406030204" pitchFamily="18" charset="0"/>
              </a:rPr>
              <a:t>M. </a:t>
            </a:r>
            <a:r>
              <a:rPr lang="en-US" sz="1600" dirty="0">
                <a:latin typeface="Cambria" panose="02040503050406030204" pitchFamily="18" charset="0"/>
                <a:ea typeface="Cambria" panose="02040503050406030204" pitchFamily="18" charset="0"/>
              </a:rPr>
              <a:t>Jusianiec. I am a SECHS graduate, class of 1990. Upon graduation I obtained </a:t>
            </a:r>
            <a:r>
              <a:rPr lang="en-US" sz="1600" dirty="0" smtClean="0">
                <a:latin typeface="Cambria" panose="02040503050406030204" pitchFamily="18" charset="0"/>
                <a:ea typeface="Cambria" panose="02040503050406030204" pitchFamily="18" charset="0"/>
              </a:rPr>
              <a:t>my Bachelor </a:t>
            </a:r>
            <a:r>
              <a:rPr lang="en-US" sz="1600" dirty="0">
                <a:latin typeface="Cambria" panose="02040503050406030204" pitchFamily="18" charset="0"/>
                <a:ea typeface="Cambria" panose="02040503050406030204" pitchFamily="18" charset="0"/>
              </a:rPr>
              <a:t>of Science in Business Administration and Accounting from Elmira College. After graduating</a:t>
            </a:r>
          </a:p>
          <a:p>
            <a:r>
              <a:rPr lang="en-US" sz="1600" dirty="0">
                <a:latin typeface="Cambria" panose="02040503050406030204" pitchFamily="18" charset="0"/>
                <a:ea typeface="Cambria" panose="02040503050406030204" pitchFamily="18" charset="0"/>
              </a:rPr>
              <a:t>from college, I ran the family Tree (Jerry and Sons County Line Tree Farm) up until </a:t>
            </a:r>
            <a:r>
              <a:rPr lang="en-US" sz="1600" dirty="0" smtClean="0">
                <a:latin typeface="Cambria" panose="02040503050406030204" pitchFamily="18" charset="0"/>
                <a:ea typeface="Cambria" panose="02040503050406030204" pitchFamily="18" charset="0"/>
              </a:rPr>
              <a:t>1999. Always desiring to </a:t>
            </a:r>
            <a:r>
              <a:rPr lang="en-US" sz="1600" dirty="0">
                <a:latin typeface="Cambria" panose="02040503050406030204" pitchFamily="18" charset="0"/>
                <a:ea typeface="Cambria" panose="02040503050406030204" pitchFamily="18" charset="0"/>
              </a:rPr>
              <a:t>work in Federal Law Enforcement, I obtained my first position as a Criminal Investigator for the Dept</a:t>
            </a:r>
            <a:r>
              <a:rPr lang="en-US" sz="1600" dirty="0" smtClean="0">
                <a:latin typeface="Cambria" panose="02040503050406030204" pitchFamily="18" charset="0"/>
                <a:ea typeface="Cambria" panose="02040503050406030204" pitchFamily="18" charset="0"/>
              </a:rPr>
              <a:t>. of </a:t>
            </a:r>
            <a:r>
              <a:rPr lang="en-US" sz="1600" dirty="0">
                <a:latin typeface="Cambria" panose="02040503050406030204" pitchFamily="18" charset="0"/>
                <a:ea typeface="Cambria" panose="02040503050406030204" pitchFamily="18" charset="0"/>
              </a:rPr>
              <a:t>Treasury, IRS-CID, Peoria, Illinois investigating financial crimes and drug trafficking. In 2003, </a:t>
            </a:r>
            <a:r>
              <a:rPr lang="en-US" sz="1600" dirty="0" smtClean="0">
                <a:latin typeface="Cambria" panose="02040503050406030204" pitchFamily="18" charset="0"/>
                <a:ea typeface="Cambria" panose="02040503050406030204" pitchFamily="18" charset="0"/>
              </a:rPr>
              <a:t>I transferred </a:t>
            </a:r>
            <a:r>
              <a:rPr lang="en-US" sz="1600" dirty="0">
                <a:latin typeface="Cambria" panose="02040503050406030204" pitchFamily="18" charset="0"/>
                <a:ea typeface="Cambria" panose="02040503050406030204" pitchFamily="18" charset="0"/>
              </a:rPr>
              <a:t>to the Dept. Of Justice, Bureau of Alcohol, Tobacco, Firearms and Explosives, Burlington </a:t>
            </a:r>
            <a:r>
              <a:rPr lang="en-US" sz="1600" dirty="0" smtClean="0">
                <a:latin typeface="Cambria" panose="02040503050406030204" pitchFamily="18" charset="0"/>
                <a:ea typeface="Cambria" panose="02040503050406030204" pitchFamily="18" charset="0"/>
              </a:rPr>
              <a:t>and Rutland</a:t>
            </a:r>
            <a:r>
              <a:rPr lang="en-US" sz="1600" dirty="0">
                <a:latin typeface="Cambria" panose="02040503050406030204" pitchFamily="18" charset="0"/>
                <a:ea typeface="Cambria" panose="02040503050406030204" pitchFamily="18" charset="0"/>
              </a:rPr>
              <a:t>, Vt. as a Criminal Investigator investigating violent crime with the use of firearms </a:t>
            </a:r>
            <a:r>
              <a:rPr lang="en-US" sz="1600" dirty="0" smtClean="0">
                <a:latin typeface="Cambria" panose="02040503050406030204" pitchFamily="18" charset="0"/>
                <a:ea typeface="Cambria" panose="02040503050406030204" pitchFamily="18" charset="0"/>
              </a:rPr>
              <a:t>and explosives</a:t>
            </a:r>
            <a:r>
              <a:rPr lang="en-US" sz="1600" dirty="0">
                <a:latin typeface="Cambria" panose="02040503050406030204" pitchFamily="18" charset="0"/>
                <a:ea typeface="Cambria" panose="02040503050406030204" pitchFamily="18" charset="0"/>
              </a:rPr>
              <a:t>. In 2013, I was promoted to the Resident Agent in Charge of the ATF Syracuse, NY Field office.</a:t>
            </a:r>
          </a:p>
          <a:p>
            <a:r>
              <a:rPr lang="en-US" sz="1600" dirty="0" smtClean="0">
                <a:latin typeface="Cambria" panose="02040503050406030204" pitchFamily="18" charset="0"/>
                <a:ea typeface="Cambria" panose="02040503050406030204" pitchFamily="18" charset="0"/>
              </a:rPr>
              <a:t>   Subsequently</a:t>
            </a:r>
            <a:r>
              <a:rPr lang="en-US" sz="1600" dirty="0">
                <a:latin typeface="Cambria" panose="02040503050406030204" pitchFamily="18" charset="0"/>
                <a:ea typeface="Cambria" panose="02040503050406030204" pitchFamily="18" charset="0"/>
              </a:rPr>
              <a:t>, with my </a:t>
            </a:r>
            <a:r>
              <a:rPr lang="en-US" sz="1600" dirty="0" smtClean="0">
                <a:latin typeface="Cambria" panose="02040503050406030204" pitchFamily="18" charset="0"/>
                <a:ea typeface="Cambria" panose="02040503050406030204" pitchFamily="18" charset="0"/>
              </a:rPr>
              <a:t>transfer my </a:t>
            </a:r>
            <a:r>
              <a:rPr lang="en-US" sz="1600" dirty="0">
                <a:latin typeface="Cambria" panose="02040503050406030204" pitchFamily="18" charset="0"/>
                <a:ea typeface="Cambria" panose="02040503050406030204" pitchFamily="18" charset="0"/>
              </a:rPr>
              <a:t>family and I moved back to the Sherburne-Earlville </a:t>
            </a:r>
            <a:r>
              <a:rPr lang="en-US" sz="1600" dirty="0" smtClean="0">
                <a:latin typeface="Cambria" panose="02040503050406030204" pitchFamily="18" charset="0"/>
                <a:ea typeface="Cambria" panose="02040503050406030204" pitchFamily="18" charset="0"/>
              </a:rPr>
              <a:t>area and </a:t>
            </a:r>
            <a:r>
              <a:rPr lang="en-US" sz="1600" dirty="0">
                <a:latin typeface="Cambria" panose="02040503050406030204" pitchFamily="18" charset="0"/>
                <a:ea typeface="Cambria" panose="02040503050406030204" pitchFamily="18" charset="0"/>
              </a:rPr>
              <a:t>we </a:t>
            </a:r>
            <a:r>
              <a:rPr lang="en-US" sz="1600" dirty="0" smtClean="0">
                <a:latin typeface="Cambria" panose="02040503050406030204" pitchFamily="18" charset="0"/>
                <a:ea typeface="Cambria" panose="02040503050406030204" pitchFamily="18" charset="0"/>
              </a:rPr>
              <a:t>enrolled both </a:t>
            </a:r>
            <a:r>
              <a:rPr lang="en-US" sz="1600" dirty="0">
                <a:latin typeface="Cambria" panose="02040503050406030204" pitchFamily="18" charset="0"/>
                <a:ea typeface="Cambria" panose="02040503050406030204" pitchFamily="18" charset="0"/>
              </a:rPr>
              <a:t>of our children in the SE school district. My daughter, Alexia graduated in 2022 and my son, </a:t>
            </a:r>
            <a:r>
              <a:rPr lang="en-US" sz="1600" dirty="0" smtClean="0">
                <a:latin typeface="Cambria" panose="02040503050406030204" pitchFamily="18" charset="0"/>
                <a:ea typeface="Cambria" panose="02040503050406030204" pitchFamily="18" charset="0"/>
              </a:rPr>
              <a:t>Tomek will </a:t>
            </a:r>
            <a:r>
              <a:rPr lang="en-US" sz="1600" dirty="0">
                <a:latin typeface="Cambria" panose="02040503050406030204" pitchFamily="18" charset="0"/>
                <a:ea typeface="Cambria" panose="02040503050406030204" pitchFamily="18" charset="0"/>
              </a:rPr>
              <a:t>graduate in 2026. From 2017-2019 I coached Little League Baseball and Optimus Basketball. I </a:t>
            </a:r>
            <a:r>
              <a:rPr lang="en-US" sz="1600" dirty="0" smtClean="0">
                <a:latin typeface="Cambria" panose="02040503050406030204" pitchFamily="18" charset="0"/>
                <a:ea typeface="Cambria" panose="02040503050406030204" pitchFamily="18" charset="0"/>
              </a:rPr>
              <a:t>have spent </a:t>
            </a:r>
            <a:r>
              <a:rPr lang="en-US" sz="1600" dirty="0">
                <a:latin typeface="Cambria" panose="02040503050406030204" pitchFamily="18" charset="0"/>
                <a:ea typeface="Cambria" panose="02040503050406030204" pitchFamily="18" charset="0"/>
              </a:rPr>
              <a:t>the last 25 years as a Federal Law Enforcement Officer and am also a local small </a:t>
            </a:r>
            <a:r>
              <a:rPr lang="en-US" sz="1600" dirty="0" smtClean="0">
                <a:latin typeface="Cambria" panose="02040503050406030204" pitchFamily="18" charset="0"/>
                <a:ea typeface="Cambria" panose="02040503050406030204" pitchFamily="18" charset="0"/>
              </a:rPr>
              <a:t>business/farm owner </a:t>
            </a:r>
            <a:r>
              <a:rPr lang="en-US" sz="1600" dirty="0">
                <a:latin typeface="Cambria" panose="02040503050406030204" pitchFamily="18" charset="0"/>
                <a:ea typeface="Cambria" panose="02040503050406030204" pitchFamily="18" charset="0"/>
              </a:rPr>
              <a:t>(County Line Tree Farm, Goose Hill Farms BnB, Goose Hill Farms).</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30" y="1524288"/>
            <a:ext cx="1915321" cy="287421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4571999"/>
            <a:ext cx="2128871" cy="2127721"/>
          </a:xfrm>
          <a:prstGeom prst="rect">
            <a:avLst/>
          </a:prstGeom>
        </p:spPr>
      </p:pic>
    </p:spTree>
    <p:extLst>
      <p:ext uri="{BB962C8B-B14F-4D97-AF65-F5344CB8AC3E}">
        <p14:creationId xmlns:p14="http://schemas.microsoft.com/office/powerpoint/2010/main" val="2463861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1295400"/>
          </a:xfrm>
        </p:spPr>
        <p:txBody>
          <a:bodyPr>
            <a:normAutofit/>
          </a:bodyPr>
          <a:lstStyle/>
          <a:p>
            <a:r>
              <a:rPr lang="en-US" sz="2200" b="1" u="sng" dirty="0" smtClean="0"/>
              <a:t>SHERBURNE-EARLVILLE BOARD OF EDUCATION</a:t>
            </a:r>
            <a:r>
              <a:rPr lang="en-US" u="sng" dirty="0" smtClean="0"/>
              <a:t/>
            </a:r>
            <a:br>
              <a:rPr lang="en-US" u="sng" dirty="0" smtClean="0"/>
            </a:br>
            <a:r>
              <a:rPr lang="en-US" sz="4200" b="1" dirty="0" smtClean="0"/>
              <a:t>2023 Candidate Ed Potrzeba, Jr.</a:t>
            </a:r>
            <a:endParaRPr lang="en-US" sz="4200" b="1" dirty="0"/>
          </a:p>
        </p:txBody>
      </p:sp>
      <p:sp>
        <p:nvSpPr>
          <p:cNvPr id="5" name="TextBox 4"/>
          <p:cNvSpPr txBox="1"/>
          <p:nvPr/>
        </p:nvSpPr>
        <p:spPr>
          <a:xfrm>
            <a:off x="2514600" y="3886200"/>
            <a:ext cx="184731" cy="369332"/>
          </a:xfrm>
          <a:prstGeom prst="rect">
            <a:avLst/>
          </a:prstGeom>
          <a:noFill/>
        </p:spPr>
        <p:txBody>
          <a:bodyPr wrap="none" rtlCol="0">
            <a:spAutoFit/>
          </a:bodyPr>
          <a:lstStyle/>
          <a:p>
            <a:endParaRPr lang="en-US" dirty="0"/>
          </a:p>
        </p:txBody>
      </p:sp>
      <p:sp>
        <p:nvSpPr>
          <p:cNvPr id="13" name="TextBox 12"/>
          <p:cNvSpPr txBox="1"/>
          <p:nvPr/>
        </p:nvSpPr>
        <p:spPr>
          <a:xfrm>
            <a:off x="1676400" y="2209800"/>
            <a:ext cx="184731" cy="369332"/>
          </a:xfrm>
          <a:prstGeom prst="rect">
            <a:avLst/>
          </a:prstGeom>
          <a:noFill/>
        </p:spPr>
        <p:txBody>
          <a:bodyPr wrap="none" rtlCol="0">
            <a:spAutoFit/>
          </a:bodyPr>
          <a:lstStyle/>
          <a:p>
            <a:endParaRPr lang="en-US" dirty="0"/>
          </a:p>
        </p:txBody>
      </p:sp>
      <p:sp>
        <p:nvSpPr>
          <p:cNvPr id="14" name="Rectangle 13"/>
          <p:cNvSpPr/>
          <p:nvPr/>
        </p:nvSpPr>
        <p:spPr>
          <a:xfrm>
            <a:off x="2590800" y="1447800"/>
            <a:ext cx="6368469" cy="5170646"/>
          </a:xfrm>
          <a:prstGeom prst="rect">
            <a:avLst/>
          </a:prstGeom>
        </p:spPr>
        <p:txBody>
          <a:bodyPr wrap="square">
            <a:spAutoFit/>
          </a:bodyPr>
          <a:lstStyle/>
          <a:p>
            <a:r>
              <a:rPr lang="en-US" sz="1500" dirty="0" smtClean="0">
                <a:latin typeface="Cambria" panose="02040503050406030204" pitchFamily="18" charset="0"/>
                <a:ea typeface="Cambria" panose="02040503050406030204" pitchFamily="18" charset="0"/>
              </a:rPr>
              <a:t>   </a:t>
            </a:r>
            <a:r>
              <a:rPr lang="en-US" sz="1500" dirty="0">
                <a:latin typeface="Cambria" panose="02040503050406030204" pitchFamily="18" charset="0"/>
                <a:ea typeface="Cambria" panose="02040503050406030204" pitchFamily="18" charset="0"/>
              </a:rPr>
              <a:t>Ed Potrzeba, Jr. age 50, owner of NY Hay Sales a 1,500 acre hay farm in Earlville. Ed </a:t>
            </a:r>
            <a:r>
              <a:rPr lang="en-US" sz="1500" dirty="0" smtClean="0">
                <a:latin typeface="Cambria" panose="02040503050406030204" pitchFamily="18" charset="0"/>
                <a:ea typeface="Cambria" panose="02040503050406030204" pitchFamily="18" charset="0"/>
              </a:rPr>
              <a:t>along with </a:t>
            </a:r>
            <a:r>
              <a:rPr lang="en-US" sz="1500" dirty="0">
                <a:latin typeface="Cambria" panose="02040503050406030204" pitchFamily="18" charset="0"/>
                <a:ea typeface="Cambria" panose="02040503050406030204" pitchFamily="18" charset="0"/>
              </a:rPr>
              <a:t>his wife Heather and sons’ Eddie (senior) and Charlie (sophomore) moved to Earlville </a:t>
            </a:r>
            <a:r>
              <a:rPr lang="en-US" sz="1500" dirty="0" smtClean="0">
                <a:latin typeface="Cambria" panose="02040503050406030204" pitchFamily="18" charset="0"/>
                <a:ea typeface="Cambria" panose="02040503050406030204" pitchFamily="18" charset="0"/>
              </a:rPr>
              <a:t>in 2016 </a:t>
            </a:r>
            <a:r>
              <a:rPr lang="en-US" sz="1500" dirty="0">
                <a:latin typeface="Cambria" panose="02040503050406030204" pitchFamily="18" charset="0"/>
                <a:ea typeface="Cambria" panose="02040503050406030204" pitchFamily="18" charset="0"/>
              </a:rPr>
              <a:t>to pursue a dream of owning and operating a farm. Attracted to the area by the </a:t>
            </a:r>
            <a:r>
              <a:rPr lang="en-US" sz="1500" dirty="0" smtClean="0">
                <a:latin typeface="Cambria" panose="02040503050406030204" pitchFamily="18" charset="0"/>
                <a:ea typeface="Cambria" panose="02040503050406030204" pitchFamily="18" charset="0"/>
              </a:rPr>
              <a:t>beautiful rolling </a:t>
            </a:r>
            <a:r>
              <a:rPr lang="en-US" sz="1500" dirty="0">
                <a:latin typeface="Cambria" panose="02040503050406030204" pitchFamily="18" charset="0"/>
                <a:ea typeface="Cambria" panose="02040503050406030204" pitchFamily="18" charset="0"/>
              </a:rPr>
              <a:t>hills and vast open space, Earlville seemed like a great place to bring our boys up </a:t>
            </a:r>
            <a:r>
              <a:rPr lang="en-US" sz="1500" dirty="0" smtClean="0">
                <a:latin typeface="Cambria" panose="02040503050406030204" pitchFamily="18" charset="0"/>
                <a:ea typeface="Cambria" panose="02040503050406030204" pitchFamily="18" charset="0"/>
              </a:rPr>
              <a:t>and the </a:t>
            </a:r>
            <a:r>
              <a:rPr lang="en-US" sz="1500" dirty="0">
                <a:latin typeface="Cambria" panose="02040503050406030204" pitchFamily="18" charset="0"/>
                <a:ea typeface="Cambria" panose="02040503050406030204" pitchFamily="18" charset="0"/>
              </a:rPr>
              <a:t>farm would give them a chance to build a work ethic and enjoy nature.</a:t>
            </a:r>
          </a:p>
          <a:p>
            <a:r>
              <a:rPr lang="en-US" sz="1500" dirty="0" smtClean="0">
                <a:latin typeface="Cambria" panose="02040503050406030204" pitchFamily="18" charset="0"/>
                <a:ea typeface="Cambria" panose="02040503050406030204" pitchFamily="18" charset="0"/>
              </a:rPr>
              <a:t>   Ed </a:t>
            </a:r>
            <a:r>
              <a:rPr lang="en-US" sz="1500" dirty="0">
                <a:latin typeface="Cambria" panose="02040503050406030204" pitchFamily="18" charset="0"/>
                <a:ea typeface="Cambria" panose="02040503050406030204" pitchFamily="18" charset="0"/>
              </a:rPr>
              <a:t>owned &amp; operated Ed &amp; Ed Business Technology, Inc. until 2020 when he sold the </a:t>
            </a:r>
            <a:r>
              <a:rPr lang="en-US" sz="1500" dirty="0" smtClean="0">
                <a:latin typeface="Cambria" panose="02040503050406030204" pitchFamily="18" charset="0"/>
                <a:ea typeface="Cambria" panose="02040503050406030204" pitchFamily="18" charset="0"/>
              </a:rPr>
              <a:t>business to </a:t>
            </a:r>
            <a:r>
              <a:rPr lang="en-US" sz="1500" dirty="0">
                <a:latin typeface="Cambria" panose="02040503050406030204" pitchFamily="18" charset="0"/>
                <a:ea typeface="Cambria" panose="02040503050406030204" pitchFamily="18" charset="0"/>
              </a:rPr>
              <a:t>focus on NY Hay Sales. A graduate of SUNY IT/UTICA in 1996 with a bachelors of </a:t>
            </a:r>
            <a:r>
              <a:rPr lang="en-US" sz="1500" dirty="0" smtClean="0">
                <a:latin typeface="Cambria" panose="02040503050406030204" pitchFamily="18" charset="0"/>
                <a:ea typeface="Cambria" panose="02040503050406030204" pitchFamily="18" charset="0"/>
              </a:rPr>
              <a:t>business administration</a:t>
            </a:r>
            <a:r>
              <a:rPr lang="en-US" sz="1500" dirty="0">
                <a:latin typeface="Cambria" panose="02040503050406030204" pitchFamily="18" charset="0"/>
                <a:ea typeface="Cambria" panose="02040503050406030204" pitchFamily="18" charset="0"/>
              </a:rPr>
              <a:t>. Ed’s company with a staff of 35 employees specialized in the sales and </a:t>
            </a:r>
            <a:r>
              <a:rPr lang="en-US" sz="1500" dirty="0" smtClean="0">
                <a:latin typeface="Cambria" panose="02040503050406030204" pitchFamily="18" charset="0"/>
                <a:ea typeface="Cambria" panose="02040503050406030204" pitchFamily="18" charset="0"/>
              </a:rPr>
              <a:t>service of </a:t>
            </a:r>
            <a:r>
              <a:rPr lang="en-US" sz="1500" dirty="0">
                <a:latin typeface="Cambria" panose="02040503050406030204" pitchFamily="18" charset="0"/>
                <a:ea typeface="Cambria" panose="02040503050406030204" pitchFamily="18" charset="0"/>
              </a:rPr>
              <a:t>copiers, printers, and mailing equipment to businesses across New York State. For 30 </a:t>
            </a:r>
            <a:r>
              <a:rPr lang="en-US" sz="1500" dirty="0" smtClean="0">
                <a:latin typeface="Cambria" panose="02040503050406030204" pitchFamily="18" charset="0"/>
                <a:ea typeface="Cambria" panose="02040503050406030204" pitchFamily="18" charset="0"/>
              </a:rPr>
              <a:t>years Ed </a:t>
            </a:r>
            <a:r>
              <a:rPr lang="en-US" sz="1500" dirty="0">
                <a:latin typeface="Cambria" panose="02040503050406030204" pitchFamily="18" charset="0"/>
                <a:ea typeface="Cambria" panose="02040503050406030204" pitchFamily="18" charset="0"/>
              </a:rPr>
              <a:t>worked with school board members, superintendents, business officials, principals, </a:t>
            </a:r>
            <a:r>
              <a:rPr lang="en-US" sz="1500" dirty="0" smtClean="0">
                <a:latin typeface="Cambria" panose="02040503050406030204" pitchFamily="18" charset="0"/>
                <a:ea typeface="Cambria" panose="02040503050406030204" pitchFamily="18" charset="0"/>
              </a:rPr>
              <a:t>IT directors</a:t>
            </a:r>
            <a:r>
              <a:rPr lang="en-US" sz="1500" dirty="0">
                <a:latin typeface="Cambria" panose="02040503050406030204" pitchFamily="18" charset="0"/>
                <a:ea typeface="Cambria" panose="02040503050406030204" pitchFamily="18" charset="0"/>
              </a:rPr>
              <a:t>, guidance departments and BOCES. Ed was personally responsible for the </a:t>
            </a:r>
            <a:r>
              <a:rPr lang="en-US" sz="1500" dirty="0" smtClean="0">
                <a:latin typeface="Cambria" panose="02040503050406030204" pitchFamily="18" charset="0"/>
                <a:ea typeface="Cambria" panose="02040503050406030204" pitchFamily="18" charset="0"/>
              </a:rPr>
              <a:t>K-12 public </a:t>
            </a:r>
            <a:r>
              <a:rPr lang="en-US" sz="1500" dirty="0">
                <a:latin typeface="Cambria" panose="02040503050406030204" pitchFamily="18" charset="0"/>
                <a:ea typeface="Cambria" panose="02040503050406030204" pitchFamily="18" charset="0"/>
              </a:rPr>
              <a:t>school accounts throughout New York State. Well respected among school </a:t>
            </a:r>
            <a:r>
              <a:rPr lang="en-US" sz="1500" dirty="0" smtClean="0">
                <a:latin typeface="Cambria" panose="02040503050406030204" pitchFamily="18" charset="0"/>
                <a:ea typeface="Cambria" panose="02040503050406030204" pitchFamily="18" charset="0"/>
              </a:rPr>
              <a:t>district officials </a:t>
            </a:r>
            <a:r>
              <a:rPr lang="en-US" sz="1500" dirty="0">
                <a:latin typeface="Cambria" panose="02040503050406030204" pitchFamily="18" charset="0"/>
                <a:ea typeface="Cambria" panose="02040503050406030204" pitchFamily="18" charset="0"/>
              </a:rPr>
              <a:t>in Oneida, </a:t>
            </a:r>
            <a:r>
              <a:rPr lang="en-US" sz="1500" dirty="0" smtClean="0">
                <a:latin typeface="Cambria" panose="02040503050406030204" pitchFamily="18" charset="0"/>
                <a:ea typeface="Cambria" panose="02040503050406030204" pitchFamily="18" charset="0"/>
              </a:rPr>
              <a:t>Madison, Herkimer</a:t>
            </a:r>
            <a:r>
              <a:rPr lang="en-US" sz="1500" dirty="0">
                <a:latin typeface="Cambria" panose="02040503050406030204" pitchFamily="18" charset="0"/>
                <a:ea typeface="Cambria" panose="02040503050406030204" pitchFamily="18" charset="0"/>
              </a:rPr>
              <a:t>, and Onondaga counties, many to this day have </a:t>
            </a:r>
            <a:r>
              <a:rPr lang="en-US" sz="1500" dirty="0" smtClean="0">
                <a:latin typeface="Cambria" panose="02040503050406030204" pitchFamily="18" charset="0"/>
                <a:ea typeface="Cambria" panose="02040503050406030204" pitchFamily="18" charset="0"/>
              </a:rPr>
              <a:t>become personal </a:t>
            </a:r>
            <a:r>
              <a:rPr lang="en-US" sz="1500" dirty="0">
                <a:latin typeface="Cambria" panose="02040503050406030204" pitchFamily="18" charset="0"/>
                <a:ea typeface="Cambria" panose="02040503050406030204" pitchFamily="18" charset="0"/>
              </a:rPr>
              <a:t>friends of Ed. Past Industry Co-Chair of the Mohawk </a:t>
            </a:r>
            <a:r>
              <a:rPr lang="en-US" sz="1500" dirty="0" smtClean="0">
                <a:latin typeface="Cambria" panose="02040503050406030204" pitchFamily="18" charset="0"/>
                <a:ea typeface="Cambria" panose="02040503050406030204" pitchFamily="18" charset="0"/>
              </a:rPr>
              <a:t>Valley Regional Postal Customer </a:t>
            </a:r>
            <a:r>
              <a:rPr lang="en-US" sz="1500" dirty="0">
                <a:latin typeface="Cambria" panose="02040503050406030204" pitchFamily="18" charset="0"/>
                <a:ea typeface="Cambria" panose="02040503050406030204" pitchFamily="18" charset="0"/>
              </a:rPr>
              <a:t>Council. Ed enjoys hunting, </a:t>
            </a:r>
            <a:r>
              <a:rPr lang="en-US" sz="1500" dirty="0" smtClean="0">
                <a:latin typeface="Cambria" panose="02040503050406030204" pitchFamily="18" charset="0"/>
                <a:ea typeface="Cambria" panose="02040503050406030204" pitchFamily="18" charset="0"/>
              </a:rPr>
              <a:t>fishing, snowmobiling</a:t>
            </a:r>
            <a:r>
              <a:rPr lang="en-US" sz="1500" dirty="0">
                <a:latin typeface="Cambria" panose="02040503050406030204" pitchFamily="18" charset="0"/>
                <a:ea typeface="Cambria" panose="02040503050406030204" pitchFamily="18" charset="0"/>
              </a:rPr>
              <a:t>, and </a:t>
            </a:r>
            <a:r>
              <a:rPr lang="en-US" sz="1500" dirty="0" smtClean="0">
                <a:latin typeface="Cambria" panose="02040503050406030204" pitchFamily="18" charset="0"/>
                <a:ea typeface="Cambria" panose="02040503050406030204" pitchFamily="18" charset="0"/>
              </a:rPr>
              <a:t>boating. Ed </a:t>
            </a:r>
            <a:r>
              <a:rPr lang="en-US" sz="1500" dirty="0">
                <a:latin typeface="Cambria" panose="02040503050406030204" pitchFamily="18" charset="0"/>
                <a:ea typeface="Cambria" panose="02040503050406030204" pitchFamily="18" charset="0"/>
              </a:rPr>
              <a:t>looks </a:t>
            </a:r>
            <a:r>
              <a:rPr lang="en-US" sz="1500" dirty="0" smtClean="0">
                <a:latin typeface="Cambria" panose="02040503050406030204" pitchFamily="18" charset="0"/>
                <a:ea typeface="Cambria" panose="02040503050406030204" pitchFamily="18" charset="0"/>
              </a:rPr>
              <a:t>forward to </a:t>
            </a:r>
            <a:r>
              <a:rPr lang="en-US" sz="1500" dirty="0">
                <a:latin typeface="Cambria" panose="02040503050406030204" pitchFamily="18" charset="0"/>
                <a:ea typeface="Cambria" panose="02040503050406030204" pitchFamily="18" charset="0"/>
              </a:rPr>
              <a:t>the opportunity to serve the students, parents, and community members of the </a:t>
            </a:r>
            <a:r>
              <a:rPr lang="en-US" sz="1500" dirty="0" smtClean="0">
                <a:latin typeface="Cambria" panose="02040503050406030204" pitchFamily="18" charset="0"/>
                <a:ea typeface="Cambria" panose="02040503050406030204" pitchFamily="18" charset="0"/>
              </a:rPr>
              <a:t>Sherburne-Earlville </a:t>
            </a:r>
            <a:r>
              <a:rPr lang="en-US" sz="1500" dirty="0">
                <a:latin typeface="Cambria" panose="02040503050406030204" pitchFamily="18" charset="0"/>
                <a:ea typeface="Cambria" panose="02040503050406030204" pitchFamily="18" charset="0"/>
              </a:rPr>
              <a:t>Central School District.</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30" y="1524288"/>
            <a:ext cx="1915321" cy="287421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4571999"/>
            <a:ext cx="2128871" cy="2127721"/>
          </a:xfrm>
          <a:prstGeom prst="rect">
            <a:avLst/>
          </a:prstGeom>
        </p:spPr>
      </p:pic>
    </p:spTree>
    <p:extLst>
      <p:ext uri="{BB962C8B-B14F-4D97-AF65-F5344CB8AC3E}">
        <p14:creationId xmlns:p14="http://schemas.microsoft.com/office/powerpoint/2010/main" val="4003567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1295400"/>
          </a:xfrm>
        </p:spPr>
        <p:txBody>
          <a:bodyPr>
            <a:normAutofit/>
          </a:bodyPr>
          <a:lstStyle/>
          <a:p>
            <a:r>
              <a:rPr lang="en-US" sz="2200" b="1" u="sng" dirty="0" smtClean="0"/>
              <a:t>SHERBURNE-EARLVILLE BOARD OF EDUCATION</a:t>
            </a:r>
            <a:r>
              <a:rPr lang="en-US" u="sng" dirty="0" smtClean="0"/>
              <a:t/>
            </a:r>
            <a:br>
              <a:rPr lang="en-US" u="sng" dirty="0" smtClean="0"/>
            </a:br>
            <a:r>
              <a:rPr lang="en-US" sz="4200" b="1" dirty="0" smtClean="0"/>
              <a:t>2023 Candidate Jerri Webb</a:t>
            </a:r>
            <a:endParaRPr lang="en-US" sz="4200" b="1" dirty="0"/>
          </a:p>
        </p:txBody>
      </p:sp>
      <p:sp>
        <p:nvSpPr>
          <p:cNvPr id="5" name="TextBox 4"/>
          <p:cNvSpPr txBox="1"/>
          <p:nvPr/>
        </p:nvSpPr>
        <p:spPr>
          <a:xfrm>
            <a:off x="2514600" y="3886200"/>
            <a:ext cx="184731" cy="369332"/>
          </a:xfrm>
          <a:prstGeom prst="rect">
            <a:avLst/>
          </a:prstGeom>
          <a:noFill/>
        </p:spPr>
        <p:txBody>
          <a:bodyPr wrap="none" rtlCol="0">
            <a:spAutoFit/>
          </a:bodyPr>
          <a:lstStyle/>
          <a:p>
            <a:endParaRPr lang="en-US" dirty="0"/>
          </a:p>
        </p:txBody>
      </p:sp>
      <p:sp>
        <p:nvSpPr>
          <p:cNvPr id="13" name="TextBox 12"/>
          <p:cNvSpPr txBox="1"/>
          <p:nvPr/>
        </p:nvSpPr>
        <p:spPr>
          <a:xfrm>
            <a:off x="1676400" y="2209800"/>
            <a:ext cx="184731" cy="369332"/>
          </a:xfrm>
          <a:prstGeom prst="rect">
            <a:avLst/>
          </a:prstGeom>
          <a:noFill/>
        </p:spPr>
        <p:txBody>
          <a:bodyPr wrap="none" rtlCol="0">
            <a:spAutoFit/>
          </a:bodyPr>
          <a:lstStyle/>
          <a:p>
            <a:endParaRPr lang="en-US" dirty="0"/>
          </a:p>
        </p:txBody>
      </p:sp>
      <p:sp>
        <p:nvSpPr>
          <p:cNvPr id="14" name="Rectangle 13"/>
          <p:cNvSpPr/>
          <p:nvPr/>
        </p:nvSpPr>
        <p:spPr>
          <a:xfrm>
            <a:off x="2590800" y="1447800"/>
            <a:ext cx="6444669" cy="5693866"/>
          </a:xfrm>
          <a:prstGeom prst="rect">
            <a:avLst/>
          </a:prstGeom>
        </p:spPr>
        <p:txBody>
          <a:bodyPr wrap="square">
            <a:spAutoFit/>
          </a:bodyPr>
          <a:lstStyle/>
          <a:p>
            <a:r>
              <a:rPr lang="en-US" sz="1400" dirty="0" smtClean="0">
                <a:latin typeface="Cambria" panose="02040503050406030204" pitchFamily="18" charset="0"/>
                <a:ea typeface="Cambria" panose="02040503050406030204" pitchFamily="18" charset="0"/>
              </a:rPr>
              <a:t>   Jerri </a:t>
            </a:r>
            <a:r>
              <a:rPr lang="en-US" sz="1400" dirty="0">
                <a:latin typeface="Cambria" panose="02040503050406030204" pitchFamily="18" charset="0"/>
                <a:ea typeface="Cambria" panose="02040503050406030204" pitchFamily="18" charset="0"/>
              </a:rPr>
              <a:t>Webb grew up in our local area, graduating from Hamilton Central School. She </a:t>
            </a:r>
            <a:r>
              <a:rPr lang="en-US" sz="1400" dirty="0" smtClean="0">
                <a:latin typeface="Cambria" panose="02040503050406030204" pitchFamily="18" charset="0"/>
                <a:ea typeface="Cambria" panose="02040503050406030204" pitchFamily="18" charset="0"/>
              </a:rPr>
              <a:t>broadened her </a:t>
            </a:r>
            <a:r>
              <a:rPr lang="en-US" sz="1400" dirty="0">
                <a:latin typeface="Cambria" panose="02040503050406030204" pitchFamily="18" charset="0"/>
                <a:ea typeface="Cambria" panose="02040503050406030204" pitchFamily="18" charset="0"/>
              </a:rPr>
              <a:t>horizons as she pursued </a:t>
            </a:r>
            <a:r>
              <a:rPr lang="en-US" sz="1400" dirty="0" smtClean="0">
                <a:latin typeface="Cambria" panose="02040503050406030204" pitchFamily="18" charset="0"/>
                <a:ea typeface="Cambria" panose="02040503050406030204" pitchFamily="18" charset="0"/>
              </a:rPr>
              <a:t>higher education </a:t>
            </a:r>
            <a:r>
              <a:rPr lang="en-US" sz="1400" dirty="0">
                <a:latin typeface="Cambria" panose="02040503050406030204" pitchFamily="18" charset="0"/>
                <a:ea typeface="Cambria" panose="02040503050406030204" pitchFamily="18" charset="0"/>
              </a:rPr>
              <a:t>earning a Bachelor of Arts degree in Sociology with </a:t>
            </a:r>
            <a:r>
              <a:rPr lang="en-US" sz="1400" dirty="0" smtClean="0">
                <a:latin typeface="Cambria" panose="02040503050406030204" pitchFamily="18" charset="0"/>
                <a:ea typeface="Cambria" panose="02040503050406030204" pitchFamily="18" charset="0"/>
              </a:rPr>
              <a:t>dual minors </a:t>
            </a:r>
            <a:r>
              <a:rPr lang="en-US" sz="1400" dirty="0">
                <a:latin typeface="Cambria" panose="02040503050406030204" pitchFamily="18" charset="0"/>
                <a:ea typeface="Cambria" panose="02040503050406030204" pitchFamily="18" charset="0"/>
              </a:rPr>
              <a:t>in Political Science and Psychology from St. John </a:t>
            </a:r>
            <a:r>
              <a:rPr lang="en-US" sz="1400" dirty="0" smtClean="0">
                <a:latin typeface="Cambria" panose="02040503050406030204" pitchFamily="18" charset="0"/>
                <a:ea typeface="Cambria" panose="02040503050406030204" pitchFamily="18" charset="0"/>
              </a:rPr>
              <a:t>Fisher College</a:t>
            </a:r>
            <a:r>
              <a:rPr lang="en-US" sz="1400" dirty="0">
                <a:latin typeface="Cambria" panose="02040503050406030204" pitchFamily="18" charset="0"/>
                <a:ea typeface="Cambria" panose="02040503050406030204" pitchFamily="18" charset="0"/>
              </a:rPr>
              <a:t>. Jerri went on to earn her </a:t>
            </a:r>
            <a:r>
              <a:rPr lang="en-US" sz="1400" dirty="0" smtClean="0">
                <a:latin typeface="Cambria" panose="02040503050406030204" pitchFamily="18" charset="0"/>
                <a:ea typeface="Cambria" panose="02040503050406030204" pitchFamily="18" charset="0"/>
              </a:rPr>
              <a:t>Master of </a:t>
            </a:r>
            <a:r>
              <a:rPr lang="en-US" sz="1400" dirty="0">
                <a:latin typeface="Cambria" panose="02040503050406030204" pitchFamily="18" charset="0"/>
                <a:ea typeface="Cambria" panose="02040503050406030204" pitchFamily="18" charset="0"/>
              </a:rPr>
              <a:t>Arts degree in Childhood Studies from Rutgers University before returning to Sherburne, New York </a:t>
            </a:r>
            <a:r>
              <a:rPr lang="en-US" sz="1400" dirty="0" smtClean="0">
                <a:latin typeface="Cambria" panose="02040503050406030204" pitchFamily="18" charset="0"/>
                <a:ea typeface="Cambria" panose="02040503050406030204" pitchFamily="18" charset="0"/>
              </a:rPr>
              <a:t>to build </a:t>
            </a:r>
            <a:r>
              <a:rPr lang="en-US" sz="1400" dirty="0">
                <a:latin typeface="Cambria" panose="02040503050406030204" pitchFamily="18" charset="0"/>
                <a:ea typeface="Cambria" panose="02040503050406030204" pitchFamily="18" charset="0"/>
              </a:rPr>
              <a:t>her career and family. In her professional life, she is a Scrum Master for a Meta Scrum </a:t>
            </a:r>
            <a:r>
              <a:rPr lang="en-US" sz="1400" dirty="0" smtClean="0">
                <a:latin typeface="Cambria" panose="02040503050406030204" pitchFamily="18" charset="0"/>
                <a:ea typeface="Cambria" panose="02040503050406030204" pitchFamily="18" charset="0"/>
              </a:rPr>
              <a:t>Team driving </a:t>
            </a:r>
            <a:r>
              <a:rPr lang="en-US" sz="1400" dirty="0">
                <a:latin typeface="Cambria" panose="02040503050406030204" pitchFamily="18" charset="0"/>
                <a:ea typeface="Cambria" panose="02040503050406030204" pitchFamily="18" charset="0"/>
              </a:rPr>
              <a:t>improvements with procedures and robotic process automation at </a:t>
            </a:r>
            <a:r>
              <a:rPr lang="en-US" sz="1400" dirty="0" smtClean="0">
                <a:latin typeface="Cambria" panose="02040503050406030204" pitchFamily="18" charset="0"/>
                <a:ea typeface="Cambria" panose="02040503050406030204" pitchFamily="18" charset="0"/>
              </a:rPr>
              <a:t>Frontier Communications</a:t>
            </a:r>
            <a:r>
              <a:rPr lang="en-US" sz="1400" dirty="0">
                <a:latin typeface="Cambria" panose="02040503050406030204" pitchFamily="18" charset="0"/>
                <a:ea typeface="Cambria" panose="02040503050406030204" pitchFamily="18" charset="0"/>
              </a:rPr>
              <a:t>.</a:t>
            </a:r>
          </a:p>
          <a:p>
            <a:r>
              <a:rPr lang="en-US" sz="1400" dirty="0" smtClean="0">
                <a:latin typeface="Cambria" panose="02040503050406030204" pitchFamily="18" charset="0"/>
                <a:ea typeface="Cambria" panose="02040503050406030204" pitchFamily="18" charset="0"/>
              </a:rPr>
              <a:t>   Jerri </a:t>
            </a:r>
            <a:r>
              <a:rPr lang="en-US" sz="1400" dirty="0">
                <a:latin typeface="Cambria" panose="02040503050406030204" pitchFamily="18" charset="0"/>
                <a:ea typeface="Cambria" panose="02040503050406030204" pitchFamily="18" charset="0"/>
              </a:rPr>
              <a:t>values being actively engaged in our community and as a graduate of the </a:t>
            </a:r>
            <a:r>
              <a:rPr lang="en-US" sz="1400" dirty="0" smtClean="0">
                <a:latin typeface="Cambria" panose="02040503050406030204" pitchFamily="18" charset="0"/>
                <a:ea typeface="Cambria" panose="02040503050406030204" pitchFamily="18" charset="0"/>
              </a:rPr>
              <a:t>Leadership Chenango </a:t>
            </a:r>
            <a:r>
              <a:rPr lang="en-US" sz="1400" dirty="0">
                <a:latin typeface="Cambria" panose="02040503050406030204" pitchFamily="18" charset="0"/>
                <a:ea typeface="Cambria" panose="02040503050406030204" pitchFamily="18" charset="0"/>
              </a:rPr>
              <a:t>Class of 2022, she has gained exposure to the services, resources, issues, and </a:t>
            </a:r>
            <a:r>
              <a:rPr lang="en-US" sz="1400" dirty="0" smtClean="0">
                <a:latin typeface="Cambria" panose="02040503050406030204" pitchFamily="18" charset="0"/>
                <a:ea typeface="Cambria" panose="02040503050406030204" pitchFamily="18" charset="0"/>
              </a:rPr>
              <a:t>perspectives affecting </a:t>
            </a:r>
            <a:r>
              <a:rPr lang="en-US" sz="1400" dirty="0">
                <a:latin typeface="Cambria" panose="02040503050406030204" pitchFamily="18" charset="0"/>
                <a:ea typeface="Cambria" panose="02040503050406030204" pitchFamily="18" charset="0"/>
              </a:rPr>
              <a:t>Chenango County. As a servant leader in our community, Jerri is a Board Member for </a:t>
            </a:r>
            <a:r>
              <a:rPr lang="en-US" sz="1400" dirty="0" smtClean="0">
                <a:latin typeface="Cambria" panose="02040503050406030204" pitchFamily="18" charset="0"/>
                <a:ea typeface="Cambria" panose="02040503050406030204" pitchFamily="18" charset="0"/>
              </a:rPr>
              <a:t>the United </a:t>
            </a:r>
            <a:r>
              <a:rPr lang="en-US" sz="1400" dirty="0">
                <a:latin typeface="Cambria" panose="02040503050406030204" pitchFamily="18" charset="0"/>
                <a:ea typeface="Cambria" panose="02040503050406030204" pitchFamily="18" charset="0"/>
              </a:rPr>
              <a:t>Way of Mid-Rural New York, working to create long-lasting change in financial </a:t>
            </a:r>
            <a:r>
              <a:rPr lang="en-US" sz="1400" dirty="0" smtClean="0">
                <a:latin typeface="Cambria" panose="02040503050406030204" pitchFamily="18" charset="0"/>
                <a:ea typeface="Cambria" panose="02040503050406030204" pitchFamily="18" charset="0"/>
              </a:rPr>
              <a:t>stability, education</a:t>
            </a:r>
            <a:r>
              <a:rPr lang="en-US" sz="1400" dirty="0">
                <a:latin typeface="Cambria" panose="02040503050406030204" pitchFamily="18" charset="0"/>
                <a:ea typeface="Cambria" panose="02040503050406030204" pitchFamily="18" charset="0"/>
              </a:rPr>
              <a:t>, and </a:t>
            </a:r>
            <a:r>
              <a:rPr lang="en-US" sz="1400" dirty="0" smtClean="0">
                <a:latin typeface="Cambria" panose="02040503050406030204" pitchFamily="18" charset="0"/>
                <a:ea typeface="Cambria" panose="02040503050406030204" pitchFamily="18" charset="0"/>
              </a:rPr>
              <a:t>health. She </a:t>
            </a:r>
            <a:r>
              <a:rPr lang="en-US" sz="1400" dirty="0">
                <a:latin typeface="Cambria" panose="02040503050406030204" pitchFamily="18" charset="0"/>
                <a:ea typeface="Cambria" panose="02040503050406030204" pitchFamily="18" charset="0"/>
              </a:rPr>
              <a:t>is also actively engaged in our local youth sports programs and </a:t>
            </a:r>
            <a:r>
              <a:rPr lang="en-US" sz="1400" dirty="0" smtClean="0">
                <a:latin typeface="Cambria" panose="02040503050406030204" pitchFamily="18" charset="0"/>
                <a:ea typeface="Cambria" panose="02040503050406030204" pitchFamily="18" charset="0"/>
              </a:rPr>
              <a:t>currently serves </a:t>
            </a:r>
            <a:r>
              <a:rPr lang="en-US" sz="1400" dirty="0">
                <a:latin typeface="Cambria" panose="02040503050406030204" pitchFamily="18" charset="0"/>
                <a:ea typeface="Cambria" panose="02040503050406030204" pitchFamily="18" charset="0"/>
              </a:rPr>
              <a:t>as Secretary for the Sherburne Area Little League. In her free time, Jerri enjoys camping with </a:t>
            </a:r>
            <a:r>
              <a:rPr lang="en-US" sz="1400" dirty="0" smtClean="0">
                <a:latin typeface="Cambria" panose="02040503050406030204" pitchFamily="18" charset="0"/>
                <a:ea typeface="Cambria" panose="02040503050406030204" pitchFamily="18" charset="0"/>
              </a:rPr>
              <a:t>her family </a:t>
            </a:r>
            <a:r>
              <a:rPr lang="en-US" sz="1400" dirty="0">
                <a:latin typeface="Cambria" panose="02040503050406030204" pitchFamily="18" charset="0"/>
                <a:ea typeface="Cambria" panose="02040503050406030204" pitchFamily="18" charset="0"/>
              </a:rPr>
              <a:t>and practicing her golf skills. She wears many hats as a wife and mother of two children, </a:t>
            </a:r>
            <a:r>
              <a:rPr lang="en-US" sz="1400" dirty="0" smtClean="0">
                <a:latin typeface="Cambria" panose="02040503050406030204" pitchFamily="18" charset="0"/>
                <a:ea typeface="Cambria" panose="02040503050406030204" pitchFamily="18" charset="0"/>
              </a:rPr>
              <a:t>to include </a:t>
            </a:r>
            <a:r>
              <a:rPr lang="en-US" sz="1400" dirty="0">
                <a:latin typeface="Cambria" panose="02040503050406030204" pitchFamily="18" charset="0"/>
                <a:ea typeface="Cambria" panose="02040503050406030204" pitchFamily="18" charset="0"/>
              </a:rPr>
              <a:t>scheduler, chauffer, and keeper of the uniforms.</a:t>
            </a:r>
          </a:p>
          <a:p>
            <a:r>
              <a:rPr lang="en-US" sz="1400" dirty="0" smtClean="0">
                <a:latin typeface="Cambria" panose="02040503050406030204" pitchFamily="18" charset="0"/>
                <a:ea typeface="Cambria" panose="02040503050406030204" pitchFamily="18" charset="0"/>
              </a:rPr>
              <a:t>   Jerri </a:t>
            </a:r>
            <a:r>
              <a:rPr lang="en-US" sz="1400" dirty="0">
                <a:latin typeface="Cambria" panose="02040503050406030204" pitchFamily="18" charset="0"/>
                <a:ea typeface="Cambria" panose="02040503050406030204" pitchFamily="18" charset="0"/>
              </a:rPr>
              <a:t>is interested in representing our community as a member of the Board of Education as </a:t>
            </a:r>
            <a:r>
              <a:rPr lang="en-US" sz="1400" dirty="0" smtClean="0">
                <a:latin typeface="Cambria" panose="02040503050406030204" pitchFamily="18" charset="0"/>
                <a:ea typeface="Cambria" panose="02040503050406030204" pitchFamily="18" charset="0"/>
              </a:rPr>
              <a:t>she strives </a:t>
            </a:r>
            <a:r>
              <a:rPr lang="en-US" sz="1400" dirty="0">
                <a:latin typeface="Cambria" panose="02040503050406030204" pitchFamily="18" charset="0"/>
                <a:ea typeface="Cambria" panose="02040503050406030204" pitchFamily="18" charset="0"/>
              </a:rPr>
              <a:t>to identify opportunities </a:t>
            </a:r>
            <a:r>
              <a:rPr lang="en-US" sz="1400" dirty="0" smtClean="0">
                <a:latin typeface="Cambria" panose="02040503050406030204" pitchFamily="18" charset="0"/>
                <a:ea typeface="Cambria" panose="02040503050406030204" pitchFamily="18" charset="0"/>
              </a:rPr>
              <a:t>for positive </a:t>
            </a:r>
            <a:r>
              <a:rPr lang="en-US" sz="1400" dirty="0">
                <a:latin typeface="Cambria" panose="02040503050406030204" pitchFamily="18" charset="0"/>
                <a:ea typeface="Cambria" panose="02040503050406030204" pitchFamily="18" charset="0"/>
              </a:rPr>
              <a:t>change that will shape the future for our </a:t>
            </a:r>
            <a:r>
              <a:rPr lang="en-US" sz="1400" dirty="0" smtClean="0">
                <a:latin typeface="Cambria" panose="02040503050406030204" pitchFamily="18" charset="0"/>
                <a:ea typeface="Cambria" panose="02040503050406030204" pitchFamily="18" charset="0"/>
              </a:rPr>
              <a:t>children. Transparency </a:t>
            </a:r>
            <a:r>
              <a:rPr lang="en-US" sz="1400" dirty="0">
                <a:latin typeface="Cambria" panose="02040503050406030204" pitchFamily="18" charset="0"/>
                <a:ea typeface="Cambria" panose="02040503050406030204" pitchFamily="18" charset="0"/>
              </a:rPr>
              <a:t>and accountability are important to Jerri; she believes that both are key to building </a:t>
            </a:r>
            <a:r>
              <a:rPr lang="en-US" sz="1400" dirty="0" smtClean="0">
                <a:latin typeface="Cambria" panose="02040503050406030204" pitchFamily="18" charset="0"/>
                <a:ea typeface="Cambria" panose="02040503050406030204" pitchFamily="18" charset="0"/>
              </a:rPr>
              <a:t>the relationship </a:t>
            </a:r>
            <a:r>
              <a:rPr lang="en-US" sz="1400" dirty="0">
                <a:latin typeface="Cambria" panose="02040503050406030204" pitchFamily="18" charset="0"/>
                <a:ea typeface="Cambria" panose="02040503050406030204" pitchFamily="18" charset="0"/>
              </a:rPr>
              <a:t>between our School District and Community. She is focused on providing the best quality</a:t>
            </a:r>
          </a:p>
          <a:p>
            <a:r>
              <a:rPr lang="en-US" sz="1400" dirty="0">
                <a:latin typeface="Cambria" panose="02040503050406030204" pitchFamily="18" charset="0"/>
                <a:ea typeface="Cambria" panose="02040503050406030204" pitchFamily="18" charset="0"/>
              </a:rPr>
              <a:t>and variety of opportunities for our students while also retaining strong educators and staff who </a:t>
            </a:r>
            <a:r>
              <a:rPr lang="en-US" sz="1400" dirty="0" smtClean="0">
                <a:latin typeface="Cambria" panose="02040503050406030204" pitchFamily="18" charset="0"/>
                <a:ea typeface="Cambria" panose="02040503050406030204" pitchFamily="18" charset="0"/>
              </a:rPr>
              <a:t>are vital </a:t>
            </a:r>
            <a:r>
              <a:rPr lang="en-US" sz="1400" dirty="0">
                <a:latin typeface="Cambria" panose="02040503050406030204" pitchFamily="18" charset="0"/>
                <a:ea typeface="Cambria" panose="02040503050406030204" pitchFamily="18" charset="0"/>
              </a:rPr>
              <a:t>to that success.</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30" y="1524288"/>
            <a:ext cx="1915321" cy="287421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4571999"/>
            <a:ext cx="2128871" cy="2127721"/>
          </a:xfrm>
          <a:prstGeom prst="rect">
            <a:avLst/>
          </a:prstGeom>
        </p:spPr>
      </p:pic>
    </p:spTree>
    <p:extLst>
      <p:ext uri="{BB962C8B-B14F-4D97-AF65-F5344CB8AC3E}">
        <p14:creationId xmlns:p14="http://schemas.microsoft.com/office/powerpoint/2010/main" val="413746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1295400"/>
          </a:xfrm>
        </p:spPr>
        <p:txBody>
          <a:bodyPr>
            <a:normAutofit/>
          </a:bodyPr>
          <a:lstStyle/>
          <a:p>
            <a:r>
              <a:rPr lang="en-US" sz="2200" b="1" u="sng" dirty="0" smtClean="0"/>
              <a:t>SHERBURNE-EARLVILLE BOARD OF EDUCATION</a:t>
            </a:r>
            <a:r>
              <a:rPr lang="en-US" u="sng" dirty="0" smtClean="0"/>
              <a:t/>
            </a:r>
            <a:br>
              <a:rPr lang="en-US" u="sng" dirty="0" smtClean="0"/>
            </a:br>
            <a:r>
              <a:rPr lang="en-US" sz="4200" b="1" dirty="0" smtClean="0"/>
              <a:t>2023 Candidate Harmon Hoff</a:t>
            </a:r>
            <a:endParaRPr lang="en-US" sz="4200" b="1" dirty="0"/>
          </a:p>
        </p:txBody>
      </p:sp>
      <p:sp>
        <p:nvSpPr>
          <p:cNvPr id="5" name="TextBox 4"/>
          <p:cNvSpPr txBox="1"/>
          <p:nvPr/>
        </p:nvSpPr>
        <p:spPr>
          <a:xfrm>
            <a:off x="2514600" y="3886200"/>
            <a:ext cx="184731" cy="369332"/>
          </a:xfrm>
          <a:prstGeom prst="rect">
            <a:avLst/>
          </a:prstGeom>
          <a:noFill/>
        </p:spPr>
        <p:txBody>
          <a:bodyPr wrap="none" rtlCol="0">
            <a:spAutoFit/>
          </a:bodyPr>
          <a:lstStyle/>
          <a:p>
            <a:endParaRPr lang="en-US" dirty="0"/>
          </a:p>
        </p:txBody>
      </p:sp>
      <p:sp>
        <p:nvSpPr>
          <p:cNvPr id="13" name="TextBox 12"/>
          <p:cNvSpPr txBox="1"/>
          <p:nvPr/>
        </p:nvSpPr>
        <p:spPr>
          <a:xfrm>
            <a:off x="1676400" y="2209800"/>
            <a:ext cx="184731" cy="369332"/>
          </a:xfrm>
          <a:prstGeom prst="rect">
            <a:avLst/>
          </a:prstGeom>
          <a:noFill/>
        </p:spPr>
        <p:txBody>
          <a:bodyPr wrap="none" rtlCol="0">
            <a:spAutoFit/>
          </a:bodyPr>
          <a:lstStyle/>
          <a:p>
            <a:endParaRPr lang="en-US" dirty="0"/>
          </a:p>
        </p:txBody>
      </p:sp>
      <p:sp>
        <p:nvSpPr>
          <p:cNvPr id="14" name="Rectangle 13"/>
          <p:cNvSpPr/>
          <p:nvPr/>
        </p:nvSpPr>
        <p:spPr>
          <a:xfrm>
            <a:off x="2546931" y="1447800"/>
            <a:ext cx="6444669" cy="5286062"/>
          </a:xfrm>
          <a:prstGeom prst="rect">
            <a:avLst/>
          </a:prstGeom>
        </p:spPr>
        <p:txBody>
          <a:bodyPr wrap="square">
            <a:spAutoFit/>
          </a:bodyPr>
          <a:lstStyle/>
          <a:p>
            <a:r>
              <a:rPr lang="en-US" sz="1250" dirty="0" smtClean="0">
                <a:latin typeface="Cambria" panose="02040503050406030204" pitchFamily="18" charset="0"/>
                <a:ea typeface="Cambria" panose="02040503050406030204" pitchFamily="18" charset="0"/>
              </a:rPr>
              <a:t>   If </a:t>
            </a:r>
            <a:r>
              <a:rPr lang="en-US" sz="1250" dirty="0">
                <a:latin typeface="Cambria" panose="02040503050406030204" pitchFamily="18" charset="0"/>
                <a:ea typeface="Cambria" panose="02040503050406030204" pitchFamily="18" charset="0"/>
              </a:rPr>
              <a:t>re-elected to the SECSD school board I will continue to listen, ask questions and bring an open mind to solve the challenges facing our </a:t>
            </a:r>
            <a:r>
              <a:rPr lang="en-US" sz="1250" dirty="0" smtClean="0">
                <a:latin typeface="Cambria" panose="02040503050406030204" pitchFamily="18" charset="0"/>
                <a:ea typeface="Cambria" panose="02040503050406030204" pitchFamily="18" charset="0"/>
              </a:rPr>
              <a:t>school. </a:t>
            </a:r>
            <a:r>
              <a:rPr lang="en-US" sz="1250" dirty="0">
                <a:latin typeface="Cambria" panose="02040503050406030204" pitchFamily="18" charset="0"/>
                <a:ea typeface="Cambria" panose="02040503050406030204" pitchFamily="18" charset="0"/>
              </a:rPr>
              <a:t>I will continue to collaborate with other board members, administrators and members of the community to ensure that our students are literate, problem solvers, ready to brighten their own and this community's future. </a:t>
            </a:r>
          </a:p>
          <a:p>
            <a:r>
              <a:rPr lang="en-US" sz="1250" dirty="0" smtClean="0">
                <a:latin typeface="Cambria" panose="02040503050406030204" pitchFamily="18" charset="0"/>
                <a:ea typeface="Cambria" panose="02040503050406030204" pitchFamily="18" charset="0"/>
              </a:rPr>
              <a:t>   During </a:t>
            </a:r>
            <a:r>
              <a:rPr lang="en-US" sz="1250" dirty="0">
                <a:latin typeface="Cambria" panose="02040503050406030204" pitchFamily="18" charset="0"/>
                <a:ea typeface="Cambria" panose="02040503050406030204" pitchFamily="18" charset="0"/>
              </a:rPr>
              <a:t>my first term the Board and Superintendent Berson: created our Strategic Plan, earned community support for a major building project, updated the administrative structure of the District by adding a Director of Curriculum and maintained a healthy and prudent budget</a:t>
            </a:r>
            <a:r>
              <a:rPr lang="en-US" sz="1250" dirty="0" smtClean="0">
                <a:latin typeface="Cambria" panose="02040503050406030204" pitchFamily="18" charset="0"/>
                <a:ea typeface="Cambria" panose="02040503050406030204" pitchFamily="18" charset="0"/>
              </a:rPr>
              <a:t>.</a:t>
            </a:r>
            <a:endParaRPr lang="en-US" sz="1250" dirty="0">
              <a:latin typeface="Cambria" panose="02040503050406030204" pitchFamily="18" charset="0"/>
              <a:ea typeface="Cambria" panose="02040503050406030204" pitchFamily="18" charset="0"/>
            </a:endParaRPr>
          </a:p>
          <a:p>
            <a:r>
              <a:rPr lang="en-US" sz="1250" dirty="0" smtClean="0">
                <a:latin typeface="Cambria" panose="02040503050406030204" pitchFamily="18" charset="0"/>
                <a:ea typeface="Cambria" panose="02040503050406030204" pitchFamily="18" charset="0"/>
              </a:rPr>
              <a:t>   I </a:t>
            </a:r>
            <a:r>
              <a:rPr lang="en-US" sz="1250" dirty="0">
                <a:latin typeface="Cambria" panose="02040503050406030204" pitchFamily="18" charset="0"/>
                <a:ea typeface="Cambria" panose="02040503050406030204" pitchFamily="18" charset="0"/>
              </a:rPr>
              <a:t>am a parent, husband, retired farmer and retired high school teacher. I have lived and worked in this school district and on my family's farm since 1981. </a:t>
            </a:r>
          </a:p>
          <a:p>
            <a:r>
              <a:rPr lang="en-US" sz="1250" dirty="0" smtClean="0">
                <a:latin typeface="Cambria" panose="02040503050406030204" pitchFamily="18" charset="0"/>
                <a:ea typeface="Cambria" panose="02040503050406030204" pitchFamily="18" charset="0"/>
              </a:rPr>
              <a:t>   After </a:t>
            </a:r>
            <a:r>
              <a:rPr lang="en-US" sz="1250" dirty="0">
                <a:latin typeface="Cambria" panose="02040503050406030204" pitchFamily="18" charset="0"/>
                <a:ea typeface="Cambria" panose="02040503050406030204" pitchFamily="18" charset="0"/>
              </a:rPr>
              <a:t>one Board term, twenty years of teaching and parenting I am very familiar with the operation of our school. Running and managing a large farm makes me aware of the challenges of using property taxes to support our school. I recognize our school not only serves students, but is the largest employer in our community. Our mission is to serve children but we are essential to the economic well being of all. </a:t>
            </a:r>
          </a:p>
          <a:p>
            <a:r>
              <a:rPr lang="en-US" sz="1250" dirty="0" smtClean="0">
                <a:latin typeface="Cambria" panose="02040503050406030204" pitchFamily="18" charset="0"/>
                <a:ea typeface="Cambria" panose="02040503050406030204" pitchFamily="18" charset="0"/>
              </a:rPr>
              <a:t>   While </a:t>
            </a:r>
            <a:r>
              <a:rPr lang="en-US" sz="1250" dirty="0">
                <a:latin typeface="Cambria" panose="02040503050406030204" pitchFamily="18" charset="0"/>
                <a:ea typeface="Cambria" panose="02040503050406030204" pitchFamily="18" charset="0"/>
              </a:rPr>
              <a:t>on the Board I have served on the Finance </a:t>
            </a:r>
            <a:r>
              <a:rPr lang="en-US" sz="1250" dirty="0" smtClean="0">
                <a:latin typeface="Cambria" panose="02040503050406030204" pitchFamily="18" charset="0"/>
                <a:ea typeface="Cambria" panose="02040503050406030204" pitchFamily="18" charset="0"/>
              </a:rPr>
              <a:t>Committee</a:t>
            </a:r>
            <a:r>
              <a:rPr lang="en-US" sz="1250" dirty="0">
                <a:latin typeface="Cambria" panose="02040503050406030204" pitchFamily="18" charset="0"/>
                <a:ea typeface="Cambria" panose="02040503050406030204" pitchFamily="18" charset="0"/>
              </a:rPr>
              <a:t>, Facilities Committee, Policy Committee and Links. I am the District's Representative to the Broome</a:t>
            </a:r>
            <a:r>
              <a:rPr lang="en-US" sz="1250" dirty="0" smtClean="0">
                <a:latin typeface="Cambria" panose="02040503050406030204" pitchFamily="18" charset="0"/>
                <a:ea typeface="Cambria" panose="02040503050406030204" pitchFamily="18" charset="0"/>
              </a:rPr>
              <a:t>, Tioga</a:t>
            </a:r>
            <a:r>
              <a:rPr lang="en-US" sz="1250" dirty="0">
                <a:latin typeface="Cambria" panose="02040503050406030204" pitchFamily="18" charset="0"/>
                <a:ea typeface="Cambria" panose="02040503050406030204" pitchFamily="18" charset="0"/>
              </a:rPr>
              <a:t>, Delaware Health Consortium and serve on its' Rates Committee. In this capacity I have helped bring hundreds of thousands of dollars back to the district and increased the transparency of the Consortium. </a:t>
            </a:r>
          </a:p>
          <a:p>
            <a:r>
              <a:rPr lang="en-US" sz="1250" dirty="0" smtClean="0">
                <a:latin typeface="Cambria" panose="02040503050406030204" pitchFamily="18" charset="0"/>
                <a:ea typeface="Cambria" panose="02040503050406030204" pitchFamily="18" charset="0"/>
              </a:rPr>
              <a:t>   I </a:t>
            </a:r>
            <a:r>
              <a:rPr lang="en-US" sz="1250" dirty="0">
                <a:latin typeface="Cambria" panose="02040503050406030204" pitchFamily="18" charset="0"/>
                <a:ea typeface="Cambria" panose="02040503050406030204" pitchFamily="18" charset="0"/>
              </a:rPr>
              <a:t>intend to continue my active involvement in these Board Committees if re-elected. </a:t>
            </a:r>
          </a:p>
          <a:p>
            <a:r>
              <a:rPr lang="en-US" sz="1250" dirty="0" smtClean="0">
                <a:latin typeface="Cambria" panose="02040503050406030204" pitchFamily="18" charset="0"/>
                <a:ea typeface="Cambria" panose="02040503050406030204" pitchFamily="18" charset="0"/>
              </a:rPr>
              <a:t>   I </a:t>
            </a:r>
            <a:r>
              <a:rPr lang="en-US" sz="1250" dirty="0">
                <a:latin typeface="Cambria" panose="02040503050406030204" pitchFamily="18" charset="0"/>
                <a:ea typeface="Cambria" panose="02040503050406030204" pitchFamily="18" charset="0"/>
              </a:rPr>
              <a:t>am a past President of the Earlville Library and while on that board I served on the Mid-York Library System Board. I spent 3 years there as Board Treasurer. For twenty five years I have chaired the Town of Hamilton Zoning Board of Appeals. There I work with a committee to balance rules and regulations with the specific needs and problems individuals face. </a:t>
            </a:r>
          </a:p>
          <a:p>
            <a:r>
              <a:rPr lang="en-US" sz="1250" dirty="0" smtClean="0">
                <a:latin typeface="Cambria" panose="02040503050406030204" pitchFamily="18" charset="0"/>
                <a:ea typeface="Cambria" panose="02040503050406030204" pitchFamily="18" charset="0"/>
              </a:rPr>
              <a:t>   I </a:t>
            </a:r>
            <a:r>
              <a:rPr lang="en-US" sz="1250" dirty="0">
                <a:latin typeface="Cambria" panose="02040503050406030204" pitchFamily="18" charset="0"/>
                <a:ea typeface="Cambria" panose="02040503050406030204" pitchFamily="18" charset="0"/>
              </a:rPr>
              <a:t>believe my broad background makes me well qualified to work with other school board members to preserve and improve our excellent school district. </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130" y="1524288"/>
            <a:ext cx="1915320" cy="287421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4571999"/>
            <a:ext cx="2128871" cy="2127721"/>
          </a:xfrm>
          <a:prstGeom prst="rect">
            <a:avLst/>
          </a:prstGeom>
        </p:spPr>
      </p:pic>
    </p:spTree>
    <p:extLst>
      <p:ext uri="{BB962C8B-B14F-4D97-AF65-F5344CB8AC3E}">
        <p14:creationId xmlns:p14="http://schemas.microsoft.com/office/powerpoint/2010/main" val="508465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1295400"/>
          </a:xfrm>
        </p:spPr>
        <p:txBody>
          <a:bodyPr>
            <a:normAutofit/>
          </a:bodyPr>
          <a:lstStyle/>
          <a:p>
            <a:r>
              <a:rPr lang="en-US" sz="2200" b="1" u="sng" dirty="0" smtClean="0"/>
              <a:t>SHERBURNE-EARLVILLE BOARD OF EDUCATION</a:t>
            </a:r>
            <a:r>
              <a:rPr lang="en-US" u="sng" dirty="0" smtClean="0"/>
              <a:t/>
            </a:r>
            <a:br>
              <a:rPr lang="en-US" u="sng" dirty="0" smtClean="0"/>
            </a:br>
            <a:r>
              <a:rPr lang="en-US" sz="4200" b="1" dirty="0" smtClean="0"/>
              <a:t>2023 Candidate Mike Barone</a:t>
            </a:r>
            <a:endParaRPr lang="en-US" sz="4200" b="1" dirty="0"/>
          </a:p>
        </p:txBody>
      </p:sp>
      <p:sp>
        <p:nvSpPr>
          <p:cNvPr id="5" name="TextBox 4"/>
          <p:cNvSpPr txBox="1"/>
          <p:nvPr/>
        </p:nvSpPr>
        <p:spPr>
          <a:xfrm>
            <a:off x="2514600" y="3886200"/>
            <a:ext cx="184731" cy="369332"/>
          </a:xfrm>
          <a:prstGeom prst="rect">
            <a:avLst/>
          </a:prstGeom>
          <a:noFill/>
        </p:spPr>
        <p:txBody>
          <a:bodyPr wrap="none" rtlCol="0">
            <a:spAutoFit/>
          </a:bodyPr>
          <a:lstStyle/>
          <a:p>
            <a:endParaRPr lang="en-US" dirty="0"/>
          </a:p>
        </p:txBody>
      </p:sp>
      <p:sp>
        <p:nvSpPr>
          <p:cNvPr id="13" name="TextBox 12"/>
          <p:cNvSpPr txBox="1"/>
          <p:nvPr/>
        </p:nvSpPr>
        <p:spPr>
          <a:xfrm>
            <a:off x="1676400" y="2209800"/>
            <a:ext cx="184731" cy="369332"/>
          </a:xfrm>
          <a:prstGeom prst="rect">
            <a:avLst/>
          </a:prstGeom>
          <a:noFill/>
        </p:spPr>
        <p:txBody>
          <a:bodyPr wrap="none" rtlCol="0">
            <a:spAutoFit/>
          </a:bodyPr>
          <a:lstStyle/>
          <a:p>
            <a:endParaRPr lang="en-US" dirty="0"/>
          </a:p>
        </p:txBody>
      </p:sp>
      <p:sp>
        <p:nvSpPr>
          <p:cNvPr id="14" name="Rectangle 13"/>
          <p:cNvSpPr/>
          <p:nvPr/>
        </p:nvSpPr>
        <p:spPr>
          <a:xfrm>
            <a:off x="2699331" y="1447800"/>
            <a:ext cx="6216069" cy="4031873"/>
          </a:xfrm>
          <a:prstGeom prst="rect">
            <a:avLst/>
          </a:prstGeom>
        </p:spPr>
        <p:txBody>
          <a:bodyPr wrap="square">
            <a:spAutoFit/>
          </a:bodyPr>
          <a:lstStyle/>
          <a:p>
            <a:r>
              <a:rPr lang="en-US" sz="1600" dirty="0" smtClean="0">
                <a:latin typeface="Cambria" panose="02040503050406030204" pitchFamily="18" charset="0"/>
                <a:ea typeface="Cambria" panose="02040503050406030204" pitchFamily="18" charset="0"/>
              </a:rPr>
              <a:t>   My </a:t>
            </a:r>
            <a:r>
              <a:rPr lang="en-US" sz="1600" dirty="0">
                <a:latin typeface="Cambria" panose="02040503050406030204" pitchFamily="18" charset="0"/>
                <a:ea typeface="Cambria" panose="02040503050406030204" pitchFamily="18" charset="0"/>
              </a:rPr>
              <a:t>name is Mike </a:t>
            </a:r>
            <a:r>
              <a:rPr lang="en-US" sz="1600" dirty="0" smtClean="0">
                <a:latin typeface="Cambria" panose="02040503050406030204" pitchFamily="18" charset="0"/>
                <a:ea typeface="Cambria" panose="02040503050406030204" pitchFamily="18" charset="0"/>
              </a:rPr>
              <a:t>Barone. I'm </a:t>
            </a:r>
            <a:r>
              <a:rPr lang="en-US" sz="1600" dirty="0">
                <a:latin typeface="Cambria" panose="02040503050406030204" pitchFamily="18" charset="0"/>
                <a:ea typeface="Cambria" panose="02040503050406030204" pitchFamily="18" charset="0"/>
              </a:rPr>
              <a:t>46 years old and I live in Plymouth. I am married with two children one who is in 6th grade (Layne) and one who is in kindergarten (Kash) both who attend SE</a:t>
            </a:r>
            <a:r>
              <a:rPr lang="en-US" sz="1600" dirty="0" smtClean="0">
                <a:latin typeface="Cambria" panose="02040503050406030204" pitchFamily="18" charset="0"/>
                <a:ea typeface="Cambria" panose="02040503050406030204" pitchFamily="18" charset="0"/>
              </a:rPr>
              <a:t>.</a:t>
            </a:r>
          </a:p>
          <a:p>
            <a:endParaRPr lang="en-US" sz="1600" dirty="0" smtClean="0">
              <a:latin typeface="Cambria" panose="02040503050406030204" pitchFamily="18" charset="0"/>
              <a:ea typeface="Cambria" panose="02040503050406030204" pitchFamily="18" charset="0"/>
            </a:endParaRPr>
          </a:p>
          <a:p>
            <a:r>
              <a:rPr lang="en-US" sz="1600" dirty="0" smtClean="0">
                <a:latin typeface="Cambria" panose="02040503050406030204" pitchFamily="18" charset="0"/>
                <a:ea typeface="Cambria" panose="02040503050406030204" pitchFamily="18" charset="0"/>
              </a:rPr>
              <a:t>   I </a:t>
            </a:r>
            <a:r>
              <a:rPr lang="en-US" sz="1600" dirty="0">
                <a:latin typeface="Cambria" panose="02040503050406030204" pitchFamily="18" charset="0"/>
                <a:ea typeface="Cambria" panose="02040503050406030204" pitchFamily="18" charset="0"/>
              </a:rPr>
              <a:t>am a self employed business/restaurant owner, I have four total one in Delaware </a:t>
            </a:r>
            <a:r>
              <a:rPr lang="en-US" sz="1600" dirty="0" smtClean="0">
                <a:latin typeface="Cambria" panose="02040503050406030204" pitchFamily="18" charset="0"/>
                <a:ea typeface="Cambria" panose="02040503050406030204" pitchFamily="18" charset="0"/>
              </a:rPr>
              <a:t>County </a:t>
            </a:r>
            <a:r>
              <a:rPr lang="en-US" sz="1600" dirty="0">
                <a:latin typeface="Cambria" panose="02040503050406030204" pitchFamily="18" charset="0"/>
                <a:ea typeface="Cambria" panose="02040503050406030204" pitchFamily="18" charset="0"/>
              </a:rPr>
              <a:t>and three here in </a:t>
            </a:r>
            <a:r>
              <a:rPr lang="en-US" sz="1600" dirty="0" smtClean="0">
                <a:latin typeface="Cambria" panose="02040503050406030204" pitchFamily="18" charset="0"/>
                <a:ea typeface="Cambria" panose="02040503050406030204" pitchFamily="18" charset="0"/>
              </a:rPr>
              <a:t>Chenango County</a:t>
            </a:r>
            <a:r>
              <a:rPr lang="en-US" sz="1600" dirty="0">
                <a:latin typeface="Cambria" panose="02040503050406030204" pitchFamily="18" charset="0"/>
                <a:ea typeface="Cambria" panose="02040503050406030204" pitchFamily="18" charset="0"/>
              </a:rPr>
              <a:t>. All four are very involved in the community and school districts in the </a:t>
            </a:r>
            <a:r>
              <a:rPr lang="en-US" sz="1600" dirty="0" smtClean="0">
                <a:latin typeface="Cambria" panose="02040503050406030204" pitchFamily="18" charset="0"/>
                <a:ea typeface="Cambria" panose="02040503050406030204" pitchFamily="18" charset="0"/>
              </a:rPr>
              <a:t>towns </a:t>
            </a:r>
            <a:r>
              <a:rPr lang="en-US" sz="1600" dirty="0">
                <a:latin typeface="Cambria" panose="02040503050406030204" pitchFamily="18" charset="0"/>
                <a:ea typeface="Cambria" panose="02040503050406030204" pitchFamily="18" charset="0"/>
              </a:rPr>
              <a:t>which they are </a:t>
            </a:r>
            <a:r>
              <a:rPr lang="en-US" sz="1600" dirty="0" smtClean="0">
                <a:latin typeface="Cambria" panose="02040503050406030204" pitchFamily="18" charset="0"/>
                <a:ea typeface="Cambria" panose="02040503050406030204" pitchFamily="18" charset="0"/>
              </a:rPr>
              <a:t>located!</a:t>
            </a:r>
          </a:p>
          <a:p>
            <a:endParaRPr lang="en-US" sz="1600" dirty="0">
              <a:latin typeface="Cambria" panose="02040503050406030204" pitchFamily="18" charset="0"/>
              <a:ea typeface="Cambria" panose="02040503050406030204" pitchFamily="18" charset="0"/>
            </a:endParaRPr>
          </a:p>
          <a:p>
            <a:r>
              <a:rPr lang="en-US" sz="1600" dirty="0" smtClean="0">
                <a:latin typeface="Cambria" panose="02040503050406030204" pitchFamily="18" charset="0"/>
                <a:ea typeface="Cambria" panose="02040503050406030204" pitchFamily="18" charset="0"/>
              </a:rPr>
              <a:t>   Running </a:t>
            </a:r>
            <a:r>
              <a:rPr lang="en-US" sz="1600" dirty="0">
                <a:latin typeface="Cambria" panose="02040503050406030204" pitchFamily="18" charset="0"/>
                <a:ea typeface="Cambria" panose="02040503050406030204" pitchFamily="18" charset="0"/>
              </a:rPr>
              <a:t>these businesses </a:t>
            </a:r>
            <a:r>
              <a:rPr lang="en-US" sz="1600" dirty="0" smtClean="0">
                <a:latin typeface="Cambria" panose="02040503050406030204" pitchFamily="18" charset="0"/>
                <a:ea typeface="Cambria" panose="02040503050406030204" pitchFamily="18" charset="0"/>
              </a:rPr>
              <a:t>has </a:t>
            </a:r>
            <a:r>
              <a:rPr lang="en-US" sz="1600" dirty="0">
                <a:latin typeface="Cambria" panose="02040503050406030204" pitchFamily="18" charset="0"/>
                <a:ea typeface="Cambria" panose="02040503050406030204" pitchFamily="18" charset="0"/>
              </a:rPr>
              <a:t>given </a:t>
            </a:r>
            <a:r>
              <a:rPr lang="en-US" sz="1600" dirty="0" smtClean="0">
                <a:latin typeface="Cambria" panose="02040503050406030204" pitchFamily="18" charset="0"/>
                <a:ea typeface="Cambria" panose="02040503050406030204" pitchFamily="18" charset="0"/>
              </a:rPr>
              <a:t>me many </a:t>
            </a:r>
            <a:r>
              <a:rPr lang="en-US" sz="1600" dirty="0">
                <a:latin typeface="Cambria" panose="02040503050406030204" pitchFamily="18" charset="0"/>
                <a:ea typeface="Cambria" panose="02040503050406030204" pitchFamily="18" charset="0"/>
              </a:rPr>
              <a:t>skill sets such as budgeting, community outreach, planning, and problem solving. I have a strong passion for the outdoors as well. </a:t>
            </a:r>
          </a:p>
          <a:p>
            <a:endParaRPr lang="en-US" sz="1600" dirty="0" smtClean="0">
              <a:latin typeface="Cambria" panose="02040503050406030204" pitchFamily="18" charset="0"/>
              <a:ea typeface="Cambria" panose="02040503050406030204" pitchFamily="18" charset="0"/>
            </a:endParaRPr>
          </a:p>
          <a:p>
            <a:r>
              <a:rPr lang="en-US" sz="1600" dirty="0">
                <a:latin typeface="Cambria" panose="02040503050406030204" pitchFamily="18" charset="0"/>
                <a:ea typeface="Cambria" panose="02040503050406030204" pitchFamily="18" charset="0"/>
              </a:rPr>
              <a:t> </a:t>
            </a:r>
            <a:r>
              <a:rPr lang="en-US" sz="1600" dirty="0" smtClean="0">
                <a:latin typeface="Cambria" panose="02040503050406030204" pitchFamily="18" charset="0"/>
                <a:ea typeface="Cambria" panose="02040503050406030204" pitchFamily="18" charset="0"/>
              </a:rPr>
              <a:t>  My </a:t>
            </a:r>
            <a:r>
              <a:rPr lang="en-US" sz="1600" dirty="0">
                <a:latin typeface="Cambria" panose="02040503050406030204" pitchFamily="18" charset="0"/>
                <a:ea typeface="Cambria" panose="02040503050406030204" pitchFamily="18" charset="0"/>
              </a:rPr>
              <a:t>reason for running for a position on the school board is I believe it is a great opportunity to get more involved and advocate for not only </a:t>
            </a:r>
            <a:r>
              <a:rPr lang="en-US" sz="1600" dirty="0" smtClean="0">
                <a:latin typeface="Cambria" panose="02040503050406030204" pitchFamily="18" charset="0"/>
                <a:ea typeface="Cambria" panose="02040503050406030204" pitchFamily="18" charset="0"/>
              </a:rPr>
              <a:t>my children </a:t>
            </a:r>
            <a:r>
              <a:rPr lang="en-US" sz="1600" dirty="0">
                <a:latin typeface="Cambria" panose="02040503050406030204" pitchFamily="18" charset="0"/>
                <a:ea typeface="Cambria" panose="02040503050406030204" pitchFamily="18" charset="0"/>
              </a:rPr>
              <a:t>but other students in the district. </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9306" y="1524309"/>
            <a:ext cx="1916969" cy="2874175"/>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4571999"/>
            <a:ext cx="2128871" cy="2127721"/>
          </a:xfrm>
          <a:prstGeom prst="rect">
            <a:avLst/>
          </a:prstGeom>
        </p:spPr>
      </p:pic>
    </p:spTree>
    <p:extLst>
      <p:ext uri="{BB962C8B-B14F-4D97-AF65-F5344CB8AC3E}">
        <p14:creationId xmlns:p14="http://schemas.microsoft.com/office/powerpoint/2010/main" val="2598861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1295400"/>
          </a:xfrm>
        </p:spPr>
        <p:txBody>
          <a:bodyPr>
            <a:normAutofit/>
          </a:bodyPr>
          <a:lstStyle/>
          <a:p>
            <a:r>
              <a:rPr lang="en-US" sz="2200" b="1" u="sng" dirty="0" smtClean="0"/>
              <a:t>SHERBURNE-EARLVILLE BOARD OF EDUCATION</a:t>
            </a:r>
            <a:r>
              <a:rPr lang="en-US" u="sng" dirty="0" smtClean="0"/>
              <a:t/>
            </a:r>
            <a:br>
              <a:rPr lang="en-US" u="sng" dirty="0" smtClean="0"/>
            </a:br>
            <a:r>
              <a:rPr lang="en-US" sz="4200" b="1" dirty="0" smtClean="0"/>
              <a:t>2023 Candidate Tina Baker</a:t>
            </a:r>
            <a:endParaRPr lang="en-US" sz="4200" b="1" dirty="0"/>
          </a:p>
        </p:txBody>
      </p:sp>
      <p:sp>
        <p:nvSpPr>
          <p:cNvPr id="5" name="TextBox 4"/>
          <p:cNvSpPr txBox="1"/>
          <p:nvPr/>
        </p:nvSpPr>
        <p:spPr>
          <a:xfrm>
            <a:off x="2514600" y="3886200"/>
            <a:ext cx="184731" cy="369332"/>
          </a:xfrm>
          <a:prstGeom prst="rect">
            <a:avLst/>
          </a:prstGeom>
          <a:noFill/>
        </p:spPr>
        <p:txBody>
          <a:bodyPr wrap="none" rtlCol="0">
            <a:spAutoFit/>
          </a:bodyPr>
          <a:lstStyle/>
          <a:p>
            <a:endParaRPr lang="en-US" dirty="0"/>
          </a:p>
        </p:txBody>
      </p:sp>
      <p:sp>
        <p:nvSpPr>
          <p:cNvPr id="13" name="TextBox 12"/>
          <p:cNvSpPr txBox="1"/>
          <p:nvPr/>
        </p:nvSpPr>
        <p:spPr>
          <a:xfrm>
            <a:off x="1676400" y="2209800"/>
            <a:ext cx="184731" cy="369332"/>
          </a:xfrm>
          <a:prstGeom prst="rect">
            <a:avLst/>
          </a:prstGeom>
          <a:noFill/>
        </p:spPr>
        <p:txBody>
          <a:bodyPr wrap="none" rtlCol="0">
            <a:spAutoFit/>
          </a:bodyPr>
          <a:lstStyle/>
          <a:p>
            <a:endParaRPr lang="en-US" dirty="0"/>
          </a:p>
        </p:txBody>
      </p:sp>
      <p:sp>
        <p:nvSpPr>
          <p:cNvPr id="14" name="Rectangle 13"/>
          <p:cNvSpPr/>
          <p:nvPr/>
        </p:nvSpPr>
        <p:spPr>
          <a:xfrm>
            <a:off x="2699331" y="1447800"/>
            <a:ext cx="6216069" cy="4524315"/>
          </a:xfrm>
          <a:prstGeom prst="rect">
            <a:avLst/>
          </a:prstGeom>
        </p:spPr>
        <p:txBody>
          <a:bodyPr wrap="square">
            <a:spAutoFit/>
          </a:bodyPr>
          <a:lstStyle/>
          <a:p>
            <a:r>
              <a:rPr lang="en-US" sz="1600" dirty="0" smtClean="0">
                <a:latin typeface="Cambria" panose="02040503050406030204" pitchFamily="18" charset="0"/>
                <a:ea typeface="Cambria" panose="02040503050406030204" pitchFamily="18" charset="0"/>
              </a:rPr>
              <a:t>   Tina </a:t>
            </a:r>
            <a:r>
              <a:rPr lang="en-US" sz="1600" dirty="0">
                <a:latin typeface="Cambria" panose="02040503050406030204" pitchFamily="18" charset="0"/>
                <a:ea typeface="Cambria" panose="02040503050406030204" pitchFamily="18" charset="0"/>
              </a:rPr>
              <a:t>Baker, a 1992 graduate of Sherburne-Earlville, has lived in Sherburne most of </a:t>
            </a:r>
            <a:r>
              <a:rPr lang="en-US" sz="1600" dirty="0" smtClean="0">
                <a:latin typeface="Cambria" panose="02040503050406030204" pitchFamily="18" charset="0"/>
                <a:ea typeface="Cambria" panose="02040503050406030204" pitchFamily="18" charset="0"/>
              </a:rPr>
              <a:t>her life</a:t>
            </a:r>
            <a:r>
              <a:rPr lang="en-US" sz="1600" dirty="0">
                <a:latin typeface="Cambria" panose="02040503050406030204" pitchFamily="18" charset="0"/>
                <a:ea typeface="Cambria" panose="02040503050406030204" pitchFamily="18" charset="0"/>
              </a:rPr>
              <a:t>. She left to attend college at Rochester Institute of Technology where she </a:t>
            </a:r>
            <a:r>
              <a:rPr lang="en-US" sz="1600" dirty="0" smtClean="0">
                <a:latin typeface="Cambria" panose="02040503050406030204" pitchFamily="18" charset="0"/>
                <a:ea typeface="Cambria" panose="02040503050406030204" pitchFamily="18" charset="0"/>
              </a:rPr>
              <a:t>graduated with </a:t>
            </a:r>
            <a:r>
              <a:rPr lang="en-US" sz="1600" dirty="0">
                <a:latin typeface="Cambria" panose="02040503050406030204" pitchFamily="18" charset="0"/>
                <a:ea typeface="Cambria" panose="02040503050406030204" pitchFamily="18" charset="0"/>
              </a:rPr>
              <a:t>a Bachelor of Science degree in </a:t>
            </a:r>
            <a:r>
              <a:rPr lang="en-US" sz="1600" dirty="0" smtClean="0">
                <a:latin typeface="Cambria" panose="02040503050406030204" pitchFamily="18" charset="0"/>
                <a:ea typeface="Cambria" panose="02040503050406030204" pitchFamily="18" charset="0"/>
              </a:rPr>
              <a:t>accounting.</a:t>
            </a:r>
          </a:p>
          <a:p>
            <a:endParaRPr lang="en-US" sz="1600" dirty="0" smtClean="0">
              <a:latin typeface="Cambria" panose="02040503050406030204" pitchFamily="18" charset="0"/>
              <a:ea typeface="Cambria" panose="02040503050406030204" pitchFamily="18" charset="0"/>
            </a:endParaRPr>
          </a:p>
          <a:p>
            <a:r>
              <a:rPr lang="en-US" sz="1600" dirty="0">
                <a:latin typeface="Cambria" panose="02040503050406030204" pitchFamily="18" charset="0"/>
                <a:ea typeface="Cambria" panose="02040503050406030204" pitchFamily="18" charset="0"/>
              </a:rPr>
              <a:t> </a:t>
            </a:r>
            <a:r>
              <a:rPr lang="en-US" sz="1600" dirty="0" smtClean="0">
                <a:latin typeface="Cambria" panose="02040503050406030204" pitchFamily="18" charset="0"/>
                <a:ea typeface="Cambria" panose="02040503050406030204" pitchFamily="18" charset="0"/>
              </a:rPr>
              <a:t>  Tina </a:t>
            </a:r>
            <a:r>
              <a:rPr lang="en-US" sz="1600" dirty="0">
                <a:latin typeface="Cambria" panose="02040503050406030204" pitchFamily="18" charset="0"/>
                <a:ea typeface="Cambria" panose="02040503050406030204" pitchFamily="18" charset="0"/>
              </a:rPr>
              <a:t>spent the last three </a:t>
            </a:r>
            <a:r>
              <a:rPr lang="en-US" sz="1600" dirty="0" smtClean="0">
                <a:latin typeface="Cambria" panose="02040503050406030204" pitchFamily="18" charset="0"/>
                <a:ea typeface="Cambria" panose="02040503050406030204" pitchFamily="18" charset="0"/>
              </a:rPr>
              <a:t>decades utilizing </a:t>
            </a:r>
            <a:r>
              <a:rPr lang="en-US" sz="1600" dirty="0">
                <a:latin typeface="Cambria" panose="02040503050406030204" pitchFamily="18" charset="0"/>
                <a:ea typeface="Cambria" panose="02040503050406030204" pitchFamily="18" charset="0"/>
              </a:rPr>
              <a:t>her accounting degree, a passion that started here at Sherburne-Earlville, </a:t>
            </a:r>
            <a:r>
              <a:rPr lang="en-US" sz="1600" dirty="0" smtClean="0">
                <a:latin typeface="Cambria" panose="02040503050406030204" pitchFamily="18" charset="0"/>
                <a:ea typeface="Cambria" panose="02040503050406030204" pitchFamily="18" charset="0"/>
              </a:rPr>
              <a:t>in various </a:t>
            </a:r>
            <a:r>
              <a:rPr lang="en-US" sz="1600" dirty="0">
                <a:latin typeface="Cambria" panose="02040503050406030204" pitchFamily="18" charset="0"/>
                <a:ea typeface="Cambria" panose="02040503050406030204" pitchFamily="18" charset="0"/>
              </a:rPr>
              <a:t>capacities. She is currently a Financial Analyst for Golden Artist Colors, </a:t>
            </a:r>
            <a:r>
              <a:rPr lang="en-US" sz="1600" dirty="0" smtClean="0">
                <a:latin typeface="Cambria" panose="02040503050406030204" pitchFamily="18" charset="0"/>
                <a:ea typeface="Cambria" panose="02040503050406030204" pitchFamily="18" charset="0"/>
              </a:rPr>
              <a:t>serves as </a:t>
            </a:r>
            <a:r>
              <a:rPr lang="en-US" sz="1600" dirty="0">
                <a:latin typeface="Cambria" panose="02040503050406030204" pitchFamily="18" charset="0"/>
                <a:ea typeface="Cambria" panose="02040503050406030204" pitchFamily="18" charset="0"/>
              </a:rPr>
              <a:t>a fiscal consultant for Madison County Rural Health Council, is on the </a:t>
            </a:r>
            <a:r>
              <a:rPr lang="en-US" sz="1600" dirty="0" smtClean="0">
                <a:latin typeface="Cambria" panose="02040503050406030204" pitchFamily="18" charset="0"/>
                <a:ea typeface="Cambria" panose="02040503050406030204" pitchFamily="18" charset="0"/>
              </a:rPr>
              <a:t>Finance Committee </a:t>
            </a:r>
            <a:r>
              <a:rPr lang="en-US" sz="1600" dirty="0">
                <a:latin typeface="Cambria" panose="02040503050406030204" pitchFamily="18" charset="0"/>
                <a:ea typeface="Cambria" panose="02040503050406030204" pitchFamily="18" charset="0"/>
              </a:rPr>
              <a:t>for United Way of Mid Rural New York and serves on the Finance and </a:t>
            </a:r>
            <a:r>
              <a:rPr lang="en-US" sz="1600" dirty="0" smtClean="0">
                <a:latin typeface="Cambria" panose="02040503050406030204" pitchFamily="18" charset="0"/>
                <a:ea typeface="Cambria" panose="02040503050406030204" pitchFamily="18" charset="0"/>
              </a:rPr>
              <a:t>Audit committees </a:t>
            </a:r>
            <a:r>
              <a:rPr lang="en-US" sz="1600" dirty="0">
                <a:latin typeface="Cambria" panose="02040503050406030204" pitchFamily="18" charset="0"/>
                <a:ea typeface="Cambria" panose="02040503050406030204" pitchFamily="18" charset="0"/>
              </a:rPr>
              <a:t>for the </a:t>
            </a:r>
            <a:r>
              <a:rPr lang="en-US" sz="1600" dirty="0" smtClean="0">
                <a:latin typeface="Cambria" panose="02040503050406030204" pitchFamily="18" charset="0"/>
                <a:ea typeface="Cambria" panose="02040503050406030204" pitchFamily="18" charset="0"/>
              </a:rPr>
              <a:t>Sherburne-Earlville </a:t>
            </a:r>
            <a:r>
              <a:rPr lang="en-US" sz="1600" dirty="0">
                <a:latin typeface="Cambria" panose="02040503050406030204" pitchFamily="18" charset="0"/>
                <a:ea typeface="Cambria" panose="02040503050406030204" pitchFamily="18" charset="0"/>
              </a:rPr>
              <a:t>Board of Education</a:t>
            </a:r>
            <a:r>
              <a:rPr lang="en-US" sz="1600" dirty="0" smtClean="0">
                <a:latin typeface="Cambria" panose="02040503050406030204" pitchFamily="18" charset="0"/>
                <a:ea typeface="Cambria" panose="02040503050406030204" pitchFamily="18" charset="0"/>
              </a:rPr>
              <a:t>.</a:t>
            </a:r>
          </a:p>
          <a:p>
            <a:endParaRPr lang="en-US" sz="1600" dirty="0" smtClean="0">
              <a:latin typeface="Cambria" panose="02040503050406030204" pitchFamily="18" charset="0"/>
              <a:ea typeface="Cambria" panose="02040503050406030204" pitchFamily="18" charset="0"/>
            </a:endParaRPr>
          </a:p>
          <a:p>
            <a:r>
              <a:rPr lang="en-US" sz="1600" dirty="0" smtClean="0">
                <a:latin typeface="Cambria" panose="02040503050406030204" pitchFamily="18" charset="0"/>
                <a:ea typeface="Cambria" panose="02040503050406030204" pitchFamily="18" charset="0"/>
              </a:rPr>
              <a:t>   Tina </a:t>
            </a:r>
            <a:r>
              <a:rPr lang="en-US" sz="1600" dirty="0">
                <a:latin typeface="Cambria" panose="02040503050406030204" pitchFamily="18" charset="0"/>
                <a:ea typeface="Cambria" panose="02040503050406030204" pitchFamily="18" charset="0"/>
              </a:rPr>
              <a:t>shared nineteen wonderful years with her husband, Ron, prior to his passing </a:t>
            </a:r>
            <a:r>
              <a:rPr lang="en-US" sz="1600" dirty="0" smtClean="0">
                <a:latin typeface="Cambria" panose="02040503050406030204" pitchFamily="18" charset="0"/>
                <a:ea typeface="Cambria" panose="02040503050406030204" pitchFamily="18" charset="0"/>
              </a:rPr>
              <a:t>in July 2019. Their oldest son, Jake, is a 2022 graduate of Sherburne-Earlville and is wrapping </a:t>
            </a:r>
            <a:r>
              <a:rPr lang="en-US" sz="1600" dirty="0">
                <a:latin typeface="Cambria" panose="02040503050406030204" pitchFamily="18" charset="0"/>
                <a:ea typeface="Cambria" panose="02040503050406030204" pitchFamily="18" charset="0"/>
              </a:rPr>
              <a:t>up his first year at </a:t>
            </a:r>
            <a:r>
              <a:rPr lang="en-US" sz="1600" dirty="0" smtClean="0">
                <a:latin typeface="Cambria" panose="02040503050406030204" pitchFamily="18" charset="0"/>
                <a:ea typeface="Cambria" panose="02040503050406030204" pitchFamily="18" charset="0"/>
              </a:rPr>
              <a:t>SUNY Delhi</a:t>
            </a:r>
            <a:r>
              <a:rPr lang="en-US" sz="1600" dirty="0">
                <a:latin typeface="Cambria" panose="02040503050406030204" pitchFamily="18" charset="0"/>
                <a:ea typeface="Cambria" panose="02040503050406030204" pitchFamily="18" charset="0"/>
              </a:rPr>
              <a:t>. Their youngest son, Matt, is a freshman </a:t>
            </a:r>
            <a:r>
              <a:rPr lang="en-US" sz="1600" dirty="0" smtClean="0">
                <a:latin typeface="Cambria" panose="02040503050406030204" pitchFamily="18" charset="0"/>
                <a:ea typeface="Cambria" panose="02040503050406030204" pitchFamily="18" charset="0"/>
              </a:rPr>
              <a:t>at Sherburne-Earlville</a:t>
            </a:r>
            <a:r>
              <a:rPr lang="en-US" sz="1600" dirty="0">
                <a:latin typeface="Cambria" panose="02040503050406030204" pitchFamily="18" charset="0"/>
                <a:ea typeface="Cambria" panose="02040503050406030204" pitchFamily="18" charset="0"/>
              </a:rPr>
              <a:t>. Tina resides in the Village of Sherburne with her sons.</a:t>
            </a:r>
          </a:p>
        </p:txBody>
      </p:sp>
      <p:pic>
        <p:nvPicPr>
          <p:cNvPr id="15"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9306" y="1524288"/>
            <a:ext cx="1916969" cy="2874218"/>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000" y="4571999"/>
            <a:ext cx="2128871" cy="2127721"/>
          </a:xfrm>
          <a:prstGeom prst="rect">
            <a:avLst/>
          </a:prstGeom>
        </p:spPr>
      </p:pic>
    </p:spTree>
    <p:extLst>
      <p:ext uri="{BB962C8B-B14F-4D97-AF65-F5344CB8AC3E}">
        <p14:creationId xmlns:p14="http://schemas.microsoft.com/office/powerpoint/2010/main" val="565078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TotalTime>
  <Words>1670</Words>
  <Application>Microsoft Office PowerPoint</Application>
  <PresentationFormat>On-screen Show (4:3)</PresentationFormat>
  <Paragraphs>35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Cambria</vt:lpstr>
      <vt:lpstr>Office Theme</vt:lpstr>
      <vt:lpstr>SHERBURNE-EARLVILLE BOARD OF EDUCATION 2023 Candidate Thomas Jusianiec</vt:lpstr>
      <vt:lpstr>SHERBURNE-EARLVILLE BOARD OF EDUCATION 2023 Candidate Ed Potrzeba, Jr.</vt:lpstr>
      <vt:lpstr>SHERBURNE-EARLVILLE BOARD OF EDUCATION 2023 Candidate Jerri Webb</vt:lpstr>
      <vt:lpstr>SHERBURNE-EARLVILLE BOARD OF EDUCATION 2023 Candidate Harmon Hoff</vt:lpstr>
      <vt:lpstr>SHERBURNE-EARLVILLE BOARD OF EDUCATION 2023 Candidate Mike Barone</vt:lpstr>
      <vt:lpstr>SHERBURNE-EARLVILLE BOARD OF EDUCATION 2023 Candidate Tina Baker</vt:lpstr>
    </vt:vector>
  </TitlesOfParts>
  <Company>DCMO BOCES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 Board of Education Candidates 2023</dc:title>
  <dc:subject>Candidate bios and pics</dc:subject>
  <dc:creator>Dean Russin</dc:creator>
  <cp:lastModifiedBy>Dean Russin</cp:lastModifiedBy>
  <cp:revision>20</cp:revision>
  <dcterms:created xsi:type="dcterms:W3CDTF">2021-04-20T16:05:04Z</dcterms:created>
  <dcterms:modified xsi:type="dcterms:W3CDTF">2023-05-03T12:45:27Z</dcterms:modified>
</cp:coreProperties>
</file>